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7" r:id="rId10"/>
    <p:sldId id="290" r:id="rId11"/>
    <p:sldId id="291" r:id="rId12"/>
    <p:sldId id="264" r:id="rId13"/>
    <p:sldId id="265" r:id="rId14"/>
    <p:sldId id="270" r:id="rId15"/>
    <p:sldId id="269" r:id="rId16"/>
    <p:sldId id="278" r:id="rId17"/>
    <p:sldId id="276" r:id="rId18"/>
    <p:sldId id="287" r:id="rId19"/>
    <p:sldId id="282" r:id="rId20"/>
    <p:sldId id="273" r:id="rId21"/>
    <p:sldId id="298" r:id="rId22"/>
    <p:sldId id="300" r:id="rId23"/>
    <p:sldId id="266" r:id="rId24"/>
    <p:sldId id="279" r:id="rId25"/>
    <p:sldId id="280" r:id="rId26"/>
    <p:sldId id="281" r:id="rId27"/>
    <p:sldId id="292" r:id="rId28"/>
    <p:sldId id="294" r:id="rId29"/>
    <p:sldId id="296" r:id="rId30"/>
    <p:sldId id="283" r:id="rId31"/>
    <p:sldId id="302" r:id="rId32"/>
    <p:sldId id="289" r:id="rId33"/>
    <p:sldId id="303" r:id="rId34"/>
    <p:sldId id="297" r:id="rId35"/>
    <p:sldId id="293" r:id="rId36"/>
    <p:sldId id="304" r:id="rId37"/>
    <p:sldId id="277" r:id="rId38"/>
    <p:sldId id="286" r:id="rId39"/>
    <p:sldId id="272" r:id="rId40"/>
    <p:sldId id="271"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ie Yu" initials="AY" lastIdx="1" clrIdx="0">
    <p:extLst>
      <p:ext uri="{19B8F6BF-5375-455C-9EA6-DF929625EA0E}">
        <p15:presenceInfo xmlns:p15="http://schemas.microsoft.com/office/powerpoint/2012/main" userId="S::Annie.Yu@hertfordshire.gov.uk::80c43a82-694c-4c0a-8fbf-a0b80da36ae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15" d="100"/>
          <a:sy n="115" d="100"/>
        </p:scale>
        <p:origin x="18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9139FB1A-ECCF-4504-9605-414B34D3F1A4}" type="datetimeFigureOut">
              <a:rPr lang="en-GB" smtClean="0"/>
              <a:t>01/11/2021</a:t>
            </a:fld>
            <a:endParaRPr lang="en-GB"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GB"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C7B0EC1-093C-45A6-A717-A033E1EE29FB}" type="slidenum">
              <a:rPr lang="en-GB" smtClean="0"/>
              <a:t>‹#›</a:t>
            </a:fld>
            <a:endParaRPr lang="en-GB" dirty="0"/>
          </a:p>
        </p:txBody>
      </p:sp>
    </p:spTree>
    <p:extLst>
      <p:ext uri="{BB962C8B-B14F-4D97-AF65-F5344CB8AC3E}">
        <p14:creationId xmlns:p14="http://schemas.microsoft.com/office/powerpoint/2010/main" val="3743023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39FB1A-ECCF-4504-9605-414B34D3F1A4}" type="datetimeFigureOut">
              <a:rPr lang="en-GB" smtClean="0"/>
              <a:t>01/11/2021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C7B0EC1-093C-45A6-A717-A033E1EE29FB}" type="slidenum">
              <a:rPr lang="en-GB" smtClean="0"/>
              <a:t>‹#›</a:t>
            </a:fld>
            <a:endParaRPr lang="en-GB" dirty="0"/>
          </a:p>
        </p:txBody>
      </p:sp>
    </p:spTree>
    <p:extLst>
      <p:ext uri="{BB962C8B-B14F-4D97-AF65-F5344CB8AC3E}">
        <p14:creationId xmlns:p14="http://schemas.microsoft.com/office/powerpoint/2010/main" val="2411133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39FB1A-ECCF-4504-9605-414B34D3F1A4}" type="datetimeFigureOut">
              <a:rPr lang="en-GB" smtClean="0"/>
              <a:t>01/11/2021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C7B0EC1-093C-45A6-A717-A033E1EE29FB}" type="slidenum">
              <a:rPr lang="en-GB" smtClean="0"/>
              <a:t>‹#›</a:t>
            </a:fld>
            <a:endParaRPr lang="en-GB" dirty="0"/>
          </a:p>
        </p:txBody>
      </p:sp>
    </p:spTree>
    <p:extLst>
      <p:ext uri="{BB962C8B-B14F-4D97-AF65-F5344CB8AC3E}">
        <p14:creationId xmlns:p14="http://schemas.microsoft.com/office/powerpoint/2010/main" val="540664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39FB1A-ECCF-4504-9605-414B34D3F1A4}" type="datetimeFigureOut">
              <a:rPr lang="en-GB" smtClean="0"/>
              <a:t>01/11/2021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C7B0EC1-093C-45A6-A717-A033E1EE29FB}" type="slidenum">
              <a:rPr lang="en-GB" smtClean="0"/>
              <a:t>‹#›</a:t>
            </a:fld>
            <a:endParaRPr lang="en-GB" dirty="0"/>
          </a:p>
        </p:txBody>
      </p:sp>
    </p:spTree>
    <p:extLst>
      <p:ext uri="{BB962C8B-B14F-4D97-AF65-F5344CB8AC3E}">
        <p14:creationId xmlns:p14="http://schemas.microsoft.com/office/powerpoint/2010/main" val="3275757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39FB1A-ECCF-4504-9605-414B34D3F1A4}" type="datetimeFigureOut">
              <a:rPr lang="en-GB" smtClean="0"/>
              <a:t>01/11/2021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C7B0EC1-093C-45A6-A717-A033E1EE29FB}" type="slidenum">
              <a:rPr lang="en-GB" smtClean="0"/>
              <a:t>‹#›</a:t>
            </a:fld>
            <a:endParaRPr lang="en-GB" dirty="0"/>
          </a:p>
        </p:txBody>
      </p:sp>
    </p:spTree>
    <p:extLst>
      <p:ext uri="{BB962C8B-B14F-4D97-AF65-F5344CB8AC3E}">
        <p14:creationId xmlns:p14="http://schemas.microsoft.com/office/powerpoint/2010/main" val="3912848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39FB1A-ECCF-4504-9605-414B34D3F1A4}" type="datetimeFigureOut">
              <a:rPr lang="en-GB" smtClean="0"/>
              <a:t>01/11/2021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4C7B0EC1-093C-45A6-A717-A033E1EE29FB}" type="slidenum">
              <a:rPr lang="en-GB" smtClean="0"/>
              <a:t>‹#›</a:t>
            </a:fld>
            <a:endParaRPr lang="en-GB" dirty="0"/>
          </a:p>
        </p:txBody>
      </p:sp>
    </p:spTree>
    <p:extLst>
      <p:ext uri="{BB962C8B-B14F-4D97-AF65-F5344CB8AC3E}">
        <p14:creationId xmlns:p14="http://schemas.microsoft.com/office/powerpoint/2010/main" val="292716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39FB1A-ECCF-4504-9605-414B34D3F1A4}" type="datetimeFigureOut">
              <a:rPr lang="en-GB" smtClean="0"/>
              <a:t>01/11/2021</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4C7B0EC1-093C-45A6-A717-A033E1EE29FB}" type="slidenum">
              <a:rPr lang="en-GB" smtClean="0"/>
              <a:t>‹#›</a:t>
            </a:fld>
            <a:endParaRPr lang="en-GB" dirty="0"/>
          </a:p>
        </p:txBody>
      </p:sp>
    </p:spTree>
    <p:extLst>
      <p:ext uri="{BB962C8B-B14F-4D97-AF65-F5344CB8AC3E}">
        <p14:creationId xmlns:p14="http://schemas.microsoft.com/office/powerpoint/2010/main" val="572621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39FB1A-ECCF-4504-9605-414B34D3F1A4}" type="datetimeFigureOut">
              <a:rPr lang="en-GB" smtClean="0"/>
              <a:t>01/11/2021</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4C7B0EC1-093C-45A6-A717-A033E1EE29FB}" type="slidenum">
              <a:rPr lang="en-GB" smtClean="0"/>
              <a:t>‹#›</a:t>
            </a:fld>
            <a:endParaRPr lang="en-GB" dirty="0"/>
          </a:p>
        </p:txBody>
      </p:sp>
    </p:spTree>
    <p:extLst>
      <p:ext uri="{BB962C8B-B14F-4D97-AF65-F5344CB8AC3E}">
        <p14:creationId xmlns:p14="http://schemas.microsoft.com/office/powerpoint/2010/main" val="1547669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39FB1A-ECCF-4504-9605-414B34D3F1A4}" type="datetimeFigureOut">
              <a:rPr lang="en-GB" smtClean="0"/>
              <a:t>01/11/2021</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4C7B0EC1-093C-45A6-A717-A033E1EE29FB}" type="slidenum">
              <a:rPr lang="en-GB" smtClean="0"/>
              <a:t>‹#›</a:t>
            </a:fld>
            <a:endParaRPr lang="en-GB" dirty="0"/>
          </a:p>
        </p:txBody>
      </p:sp>
    </p:spTree>
    <p:extLst>
      <p:ext uri="{BB962C8B-B14F-4D97-AF65-F5344CB8AC3E}">
        <p14:creationId xmlns:p14="http://schemas.microsoft.com/office/powerpoint/2010/main" val="294271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9139FB1A-ECCF-4504-9605-414B34D3F1A4}" type="datetimeFigureOut">
              <a:rPr lang="en-GB" smtClean="0"/>
              <a:t>01/11/2021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C7B0EC1-093C-45A6-A717-A033E1EE29FB}" type="slidenum">
              <a:rPr lang="en-GB" smtClean="0"/>
              <a:t>‹#›</a:t>
            </a:fld>
            <a:endParaRPr lang="en-GB" dirty="0"/>
          </a:p>
        </p:txBody>
      </p:sp>
    </p:spTree>
    <p:extLst>
      <p:ext uri="{BB962C8B-B14F-4D97-AF65-F5344CB8AC3E}">
        <p14:creationId xmlns:p14="http://schemas.microsoft.com/office/powerpoint/2010/main" val="922463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9139FB1A-ECCF-4504-9605-414B34D3F1A4}" type="datetimeFigureOut">
              <a:rPr lang="en-GB" smtClean="0"/>
              <a:t>01/11/2021</a:t>
            </a:fld>
            <a:endParaRPr lang="en-GB"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GB"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C7B0EC1-093C-45A6-A717-A033E1EE29FB}" type="slidenum">
              <a:rPr lang="en-GB" smtClean="0"/>
              <a:t>‹#›</a:t>
            </a:fld>
            <a:endParaRPr lang="en-GB" dirty="0"/>
          </a:p>
        </p:txBody>
      </p:sp>
    </p:spTree>
    <p:extLst>
      <p:ext uri="{BB962C8B-B14F-4D97-AF65-F5344CB8AC3E}">
        <p14:creationId xmlns:p14="http://schemas.microsoft.com/office/powerpoint/2010/main" val="408804406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9139FB1A-ECCF-4504-9605-414B34D3F1A4}" type="datetimeFigureOut">
              <a:rPr lang="en-GB" smtClean="0"/>
              <a:t>01/11/2021</a:t>
            </a:fld>
            <a:endParaRPr lang="en-GB"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GB"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C7B0EC1-093C-45A6-A717-A033E1EE29FB}" type="slidenum">
              <a:rPr lang="en-GB" smtClean="0"/>
              <a:t>‹#›</a:t>
            </a:fld>
            <a:endParaRPr lang="en-GB" dirty="0"/>
          </a:p>
        </p:txBody>
      </p:sp>
    </p:spTree>
    <p:extLst>
      <p:ext uri="{BB962C8B-B14F-4D97-AF65-F5344CB8AC3E}">
        <p14:creationId xmlns:p14="http://schemas.microsoft.com/office/powerpoint/2010/main" val="17256601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nnieYu1804/int_plotting_traini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coronavirus.data.gov.uk/details/cases?areaType=nation&amp;areaName=Englan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lotly.com/r/reference/" TargetMode="External"/><Relationship Id="rId2" Type="http://schemas.openxmlformats.org/officeDocument/2006/relationships/hyperlink" Target="https://plotly.com/r/custom-button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charts.apache.org/en/option.html" TargetMode="External"/><Relationship Id="rId2" Type="http://schemas.openxmlformats.org/officeDocument/2006/relationships/hyperlink" Target="https://plotly.com/r/referenc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charts.apache.org/en/option.html#series-line.lineStyle.color"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charts.apache.org/en/theme-builder.html" TargetMode="External"/><Relationship Id="rId2" Type="http://schemas.openxmlformats.org/officeDocument/2006/relationships/hyperlink" Target="https://echarts4r.john-coene.com/articles/themes.html"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echarts4r.john-coene.com/articles/themes.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dreamrs.github.io/billboarder/articles/billboarder.html" TargetMode="External"/><Relationship Id="rId3" Type="http://schemas.openxmlformats.org/officeDocument/2006/relationships/hyperlink" Target="https://rstudio.github.io/crosstalk/" TargetMode="External"/><Relationship Id="rId7" Type="http://schemas.openxmlformats.org/officeDocument/2006/relationships/hyperlink" Target="https://jkunst.com/highcharter/" TargetMode="External"/><Relationship Id="rId2" Type="http://schemas.openxmlformats.org/officeDocument/2006/relationships/hyperlink" Target="https://rstudio.github.io/leaflet/" TargetMode="External"/><Relationship Id="rId1" Type="http://schemas.openxmlformats.org/officeDocument/2006/relationships/slideLayout" Target="../slideLayouts/slideLayout2.xml"/><Relationship Id="rId6" Type="http://schemas.openxmlformats.org/officeDocument/2006/relationships/hyperlink" Target="https://rstudio.github.io/dygraphs/index.html" TargetMode="External"/><Relationship Id="rId5" Type="http://schemas.openxmlformats.org/officeDocument/2006/relationships/hyperlink" Target="http://christophergandrud.github.io/networkD3/" TargetMode="External"/><Relationship Id="rId4" Type="http://schemas.openxmlformats.org/officeDocument/2006/relationships/hyperlink" Target="https://datastorm-open.github.io/visNetwork/" TargetMode="External"/><Relationship Id="rId9" Type="http://schemas.openxmlformats.org/officeDocument/2006/relationships/hyperlink" Target="https://shiny.rstudio.com/tutoria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s://plotly.com/r/reference/" TargetMode="External"/><Relationship Id="rId7" Type="http://schemas.openxmlformats.org/officeDocument/2006/relationships/hyperlink" Target="https://www.r-graph-gallery.com/" TargetMode="External"/><Relationship Id="rId2" Type="http://schemas.openxmlformats.org/officeDocument/2006/relationships/hyperlink" Target="https://plotly.com/r/" TargetMode="External"/><Relationship Id="rId1" Type="http://schemas.openxmlformats.org/officeDocument/2006/relationships/slideLayout" Target="../slideLayouts/slideLayout2.xml"/><Relationship Id="rId6" Type="http://schemas.openxmlformats.org/officeDocument/2006/relationships/hyperlink" Target="https://echarts.apache.org/en/option.html" TargetMode="External"/><Relationship Id="rId5" Type="http://schemas.openxmlformats.org/officeDocument/2006/relationships/hyperlink" Target="https://echarts4r.john-coene.com/" TargetMode="External"/><Relationship Id="rId4" Type="http://schemas.openxmlformats.org/officeDocument/2006/relationships/hyperlink" Target="https://plotly-r.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EBAE0B-DD72-4094-8934-3B46A9142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5906304D-2CC7-419B-A3CC-95ADCCCD7E59}"/>
              </a:ext>
            </a:extLst>
          </p:cNvPr>
          <p:cNvSpPr>
            <a:spLocks noGrp="1"/>
          </p:cNvSpPr>
          <p:nvPr>
            <p:ph type="subTitle" idx="1"/>
          </p:nvPr>
        </p:nvSpPr>
        <p:spPr>
          <a:xfrm>
            <a:off x="1481900" y="4064626"/>
            <a:ext cx="9228201" cy="1788170"/>
          </a:xfrm>
        </p:spPr>
        <p:txBody>
          <a:bodyPr>
            <a:normAutofit/>
          </a:bodyPr>
          <a:lstStyle/>
          <a:p>
            <a:pPr algn="ctr"/>
            <a:r>
              <a:rPr lang="en-GB" sz="2800" dirty="0">
                <a:solidFill>
                  <a:srgbClr val="FFFFFF"/>
                </a:solidFill>
              </a:rPr>
              <a:t>Annie Yu, Epidemiological Programmer</a:t>
            </a:r>
          </a:p>
          <a:p>
            <a:pPr algn="ctr"/>
            <a:r>
              <a:rPr lang="en-GB" sz="2800" dirty="0">
                <a:solidFill>
                  <a:srgbClr val="FFFFFF"/>
                </a:solidFill>
              </a:rPr>
              <a:t>Hertfordshire County Council </a:t>
            </a:r>
          </a:p>
        </p:txBody>
      </p:sp>
      <p:sp>
        <p:nvSpPr>
          <p:cNvPr id="2" name="Title 1">
            <a:extLst>
              <a:ext uri="{FF2B5EF4-FFF2-40B4-BE49-F238E27FC236}">
                <a16:creationId xmlns:a16="http://schemas.microsoft.com/office/drawing/2014/main" id="{B4F19AB1-C77A-4131-8CB7-9E206B77F035}"/>
              </a:ext>
            </a:extLst>
          </p:cNvPr>
          <p:cNvSpPr>
            <a:spLocks noGrp="1"/>
          </p:cNvSpPr>
          <p:nvPr>
            <p:ph type="ctrTitle"/>
          </p:nvPr>
        </p:nvSpPr>
        <p:spPr>
          <a:xfrm>
            <a:off x="704850" y="770467"/>
            <a:ext cx="10782300" cy="3294159"/>
          </a:xfrm>
        </p:spPr>
        <p:txBody>
          <a:bodyPr>
            <a:normAutofit/>
          </a:bodyPr>
          <a:lstStyle/>
          <a:p>
            <a:pPr algn="ctr"/>
            <a:r>
              <a:rPr lang="en-GB" sz="6600" dirty="0"/>
              <a:t>Interactive plotting with R</a:t>
            </a:r>
          </a:p>
        </p:txBody>
      </p:sp>
      <p:pic>
        <p:nvPicPr>
          <p:cNvPr id="5" name="Picture 4" descr="Shape&#10;&#10;Description automatically generated with medium confidence">
            <a:extLst>
              <a:ext uri="{FF2B5EF4-FFF2-40B4-BE49-F238E27FC236}">
                <a16:creationId xmlns:a16="http://schemas.microsoft.com/office/drawing/2014/main" id="{F4BDA31C-008B-42CE-B07C-6D919391E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59" y="6175457"/>
            <a:ext cx="2720439" cy="533509"/>
          </a:xfrm>
          <a:prstGeom prst="rect">
            <a:avLst/>
          </a:prstGeom>
        </p:spPr>
      </p:pic>
    </p:spTree>
    <p:extLst>
      <p:ext uri="{BB962C8B-B14F-4D97-AF65-F5344CB8AC3E}">
        <p14:creationId xmlns:p14="http://schemas.microsoft.com/office/powerpoint/2010/main" val="1048699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53422-3960-44B1-9E90-366B7EAE415E}"/>
              </a:ext>
            </a:extLst>
          </p:cNvPr>
          <p:cNvSpPr>
            <a:spLocks noGrp="1"/>
          </p:cNvSpPr>
          <p:nvPr>
            <p:ph type="title"/>
          </p:nvPr>
        </p:nvSpPr>
        <p:spPr/>
        <p:txBody>
          <a:bodyPr/>
          <a:lstStyle/>
          <a:p>
            <a:r>
              <a:rPr lang="en-GB" dirty="0"/>
              <a:t>Training instructions</a:t>
            </a:r>
          </a:p>
        </p:txBody>
      </p:sp>
      <p:sp>
        <p:nvSpPr>
          <p:cNvPr id="3" name="Content Placeholder 2">
            <a:extLst>
              <a:ext uri="{FF2B5EF4-FFF2-40B4-BE49-F238E27FC236}">
                <a16:creationId xmlns:a16="http://schemas.microsoft.com/office/drawing/2014/main" id="{CC61E550-966E-49A2-AE60-D5B684997671}"/>
              </a:ext>
            </a:extLst>
          </p:cNvPr>
          <p:cNvSpPr>
            <a:spLocks noGrp="1"/>
          </p:cNvSpPr>
          <p:nvPr>
            <p:ph idx="1"/>
          </p:nvPr>
        </p:nvSpPr>
        <p:spPr>
          <a:xfrm>
            <a:off x="676656" y="2011680"/>
            <a:ext cx="10753725" cy="4208878"/>
          </a:xfrm>
        </p:spPr>
        <p:txBody>
          <a:bodyPr>
            <a:normAutofit/>
          </a:bodyPr>
          <a:lstStyle/>
          <a:p>
            <a:r>
              <a:rPr lang="en-GB" dirty="0"/>
              <a:t>All the data and scripts you need are in the project folder (either in RStudio Cloud or in this </a:t>
            </a:r>
            <a:r>
              <a:rPr lang="en-GB" dirty="0">
                <a:hlinkClick r:id="rId2"/>
              </a:rPr>
              <a:t>GitHub repo</a:t>
            </a:r>
            <a:r>
              <a:rPr lang="en-GB" dirty="0"/>
              <a:t>). The first part of this session will focus on plotly and the second will focus on echarts. They each have their own respective folder for you to work in. </a:t>
            </a:r>
          </a:p>
          <a:p>
            <a:endParaRPr lang="en-GB" dirty="0"/>
          </a:p>
          <a:p>
            <a:r>
              <a:rPr lang="en-GB" b="1" dirty="0"/>
              <a:t>coding_sheet_*.R </a:t>
            </a:r>
            <a:r>
              <a:rPr lang="en-GB" dirty="0"/>
              <a:t>is for you to fill in if you are following along. (recommended)</a:t>
            </a:r>
          </a:p>
          <a:p>
            <a:r>
              <a:rPr lang="en-GB" b="1" dirty="0"/>
              <a:t>answer_sheet_*.R </a:t>
            </a:r>
            <a:r>
              <a:rPr lang="en-GB" dirty="0"/>
              <a:t>contains all the code and answers as a reference</a:t>
            </a:r>
          </a:p>
          <a:p>
            <a:endParaRPr lang="en-GB" dirty="0"/>
          </a:p>
          <a:p>
            <a:r>
              <a:rPr lang="en-GB" dirty="0"/>
              <a:t>Feel free to use the answer sheet if the session is going too quickly/you missed something! </a:t>
            </a:r>
          </a:p>
        </p:txBody>
      </p:sp>
    </p:spTree>
    <p:extLst>
      <p:ext uri="{BB962C8B-B14F-4D97-AF65-F5344CB8AC3E}">
        <p14:creationId xmlns:p14="http://schemas.microsoft.com/office/powerpoint/2010/main" val="3496257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5FB4E-3963-484A-98A5-2727339444E0}"/>
              </a:ext>
            </a:extLst>
          </p:cNvPr>
          <p:cNvSpPr>
            <a:spLocks noGrp="1"/>
          </p:cNvSpPr>
          <p:nvPr>
            <p:ph type="title"/>
          </p:nvPr>
        </p:nvSpPr>
        <p:spPr/>
        <p:txBody>
          <a:bodyPr/>
          <a:lstStyle/>
          <a:p>
            <a:r>
              <a:rPr lang="en-GB" dirty="0"/>
              <a:t>ggplotly</a:t>
            </a:r>
          </a:p>
        </p:txBody>
      </p:sp>
      <p:sp>
        <p:nvSpPr>
          <p:cNvPr id="3" name="Content Placeholder 2">
            <a:extLst>
              <a:ext uri="{FF2B5EF4-FFF2-40B4-BE49-F238E27FC236}">
                <a16:creationId xmlns:a16="http://schemas.microsoft.com/office/drawing/2014/main" id="{EA3D007C-CDDE-4FF9-991C-0D7061D45564}"/>
              </a:ext>
            </a:extLst>
          </p:cNvPr>
          <p:cNvSpPr>
            <a:spLocks noGrp="1"/>
          </p:cNvSpPr>
          <p:nvPr>
            <p:ph idx="1"/>
          </p:nvPr>
        </p:nvSpPr>
        <p:spPr/>
        <p:txBody>
          <a:bodyPr/>
          <a:lstStyle/>
          <a:p>
            <a:r>
              <a:rPr lang="en-GB" dirty="0"/>
              <a:t>A quick way to convert a static ggplot2 object into an interactive plotly object </a:t>
            </a:r>
          </a:p>
          <a:p>
            <a:endParaRPr lang="en-GB" dirty="0"/>
          </a:p>
          <a:p>
            <a:r>
              <a:rPr lang="en-GB" dirty="0">
                <a:solidFill>
                  <a:schemeClr val="accent1"/>
                </a:solidFill>
                <a:latin typeface="Bahnschrift SemiLight Condensed" panose="020B0502040204020203" pitchFamily="34" charset="0"/>
              </a:rPr>
              <a:t>plot &lt;- ggplot(iris, aes(x = Sepal.Length, y = Sepal.Width, color = Species)) +   geom_point()</a:t>
            </a:r>
          </a:p>
          <a:p>
            <a:r>
              <a:rPr lang="en-GB" dirty="0">
                <a:solidFill>
                  <a:schemeClr val="accent1"/>
                </a:solidFill>
                <a:latin typeface="Bahnschrift SemiLight Condensed" panose="020B0502040204020203" pitchFamily="34" charset="0"/>
              </a:rPr>
              <a:t>ggplotly(plot)</a:t>
            </a:r>
          </a:p>
          <a:p>
            <a:endParaRPr lang="en-GB" dirty="0">
              <a:solidFill>
                <a:schemeClr val="accent1"/>
              </a:solidFill>
              <a:latin typeface="Bahnschrift SemiLight Condensed" panose="020B0502040204020203" pitchFamily="34" charset="0"/>
            </a:endParaRPr>
          </a:p>
          <a:p>
            <a:r>
              <a:rPr lang="en-GB" dirty="0"/>
              <a:t>Good for occasional use – but best to create the plotly object yourself using plotly!</a:t>
            </a:r>
          </a:p>
        </p:txBody>
      </p:sp>
    </p:spTree>
    <p:extLst>
      <p:ext uri="{BB962C8B-B14F-4D97-AF65-F5344CB8AC3E}">
        <p14:creationId xmlns:p14="http://schemas.microsoft.com/office/powerpoint/2010/main" val="553317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F87282-CBE3-4CFE-9FC2-D2783F12EDAD}"/>
              </a:ext>
            </a:extLst>
          </p:cNvPr>
          <p:cNvSpPr>
            <a:spLocks noGrp="1"/>
          </p:cNvSpPr>
          <p:nvPr>
            <p:ph idx="1"/>
          </p:nvPr>
        </p:nvSpPr>
        <p:spPr/>
        <p:txBody>
          <a:bodyPr/>
          <a:lstStyle/>
          <a:p>
            <a:r>
              <a:rPr lang="en-GB" dirty="0"/>
              <a:t>Similar logic to ggplot2. </a:t>
            </a:r>
          </a:p>
          <a:p>
            <a:r>
              <a:rPr lang="en-GB" dirty="0"/>
              <a:t>Basic syntax formula:</a:t>
            </a:r>
          </a:p>
          <a:p>
            <a:endParaRPr lang="en-GB" dirty="0"/>
          </a:p>
          <a:p>
            <a:endParaRPr lang="en-GB" dirty="0"/>
          </a:p>
          <a:p>
            <a:r>
              <a:rPr lang="en-GB" dirty="0">
                <a:latin typeface="Bahnschrift SemiLight" panose="020B0502040204020203" pitchFamily="34" charset="0"/>
              </a:rPr>
              <a:t>plot_ly  (data,  x=~var, y=~var2, type = “bar”, …) %&gt;%</a:t>
            </a:r>
          </a:p>
          <a:p>
            <a:r>
              <a:rPr lang="en-GB" dirty="0">
                <a:latin typeface="Bahnschrift SemiLight" panose="020B0502040204020203" pitchFamily="34" charset="0"/>
              </a:rPr>
              <a:t>add_trace(y=~var3, …) %&gt;%</a:t>
            </a:r>
          </a:p>
          <a:p>
            <a:r>
              <a:rPr lang="en-GB" dirty="0">
                <a:latin typeface="Bahnschrift SemiLight" panose="020B0502040204020203" pitchFamily="34" charset="0"/>
              </a:rPr>
              <a:t>layout(…) </a:t>
            </a:r>
          </a:p>
        </p:txBody>
      </p:sp>
      <p:sp>
        <p:nvSpPr>
          <p:cNvPr id="4" name="TextBox 3">
            <a:extLst>
              <a:ext uri="{FF2B5EF4-FFF2-40B4-BE49-F238E27FC236}">
                <a16:creationId xmlns:a16="http://schemas.microsoft.com/office/drawing/2014/main" id="{9FABEE27-C4B6-48C5-A987-69CCC7DF43B7}"/>
              </a:ext>
            </a:extLst>
          </p:cNvPr>
          <p:cNvSpPr txBox="1"/>
          <p:nvPr/>
        </p:nvSpPr>
        <p:spPr>
          <a:xfrm>
            <a:off x="818242" y="3652284"/>
            <a:ext cx="1129812" cy="276999"/>
          </a:xfrm>
          <a:prstGeom prst="rect">
            <a:avLst/>
          </a:prstGeom>
          <a:noFill/>
        </p:spPr>
        <p:txBody>
          <a:bodyPr wrap="square" rtlCol="0">
            <a:spAutoFit/>
          </a:bodyPr>
          <a:lstStyle/>
          <a:p>
            <a:r>
              <a:rPr lang="en-GB" sz="1200" dirty="0">
                <a:solidFill>
                  <a:schemeClr val="accent1">
                    <a:lumMod val="75000"/>
                  </a:schemeClr>
                </a:solidFill>
              </a:rPr>
              <a:t>Function call</a:t>
            </a:r>
          </a:p>
        </p:txBody>
      </p:sp>
      <p:sp>
        <p:nvSpPr>
          <p:cNvPr id="5" name="TextBox 4">
            <a:extLst>
              <a:ext uri="{FF2B5EF4-FFF2-40B4-BE49-F238E27FC236}">
                <a16:creationId xmlns:a16="http://schemas.microsoft.com/office/drawing/2014/main" id="{E85FE014-BC10-4FA1-8E60-1A7A13347063}"/>
              </a:ext>
            </a:extLst>
          </p:cNvPr>
          <p:cNvSpPr txBox="1"/>
          <p:nvPr/>
        </p:nvSpPr>
        <p:spPr>
          <a:xfrm>
            <a:off x="1890126" y="3506132"/>
            <a:ext cx="1019055" cy="461665"/>
          </a:xfrm>
          <a:prstGeom prst="rect">
            <a:avLst/>
          </a:prstGeom>
          <a:noFill/>
        </p:spPr>
        <p:txBody>
          <a:bodyPr wrap="square" rtlCol="0">
            <a:spAutoFit/>
          </a:bodyPr>
          <a:lstStyle/>
          <a:p>
            <a:r>
              <a:rPr lang="en-GB" sz="1200" dirty="0">
                <a:solidFill>
                  <a:schemeClr val="accent1">
                    <a:lumMod val="75000"/>
                  </a:schemeClr>
                </a:solidFill>
              </a:rPr>
              <a:t>data for </a:t>
            </a:r>
          </a:p>
          <a:p>
            <a:r>
              <a:rPr lang="en-GB" sz="1200" dirty="0">
                <a:solidFill>
                  <a:schemeClr val="accent1">
                    <a:lumMod val="75000"/>
                  </a:schemeClr>
                </a:solidFill>
              </a:rPr>
              <a:t>base layer</a:t>
            </a:r>
          </a:p>
        </p:txBody>
      </p:sp>
      <p:sp>
        <p:nvSpPr>
          <p:cNvPr id="6" name="TextBox 5">
            <a:extLst>
              <a:ext uri="{FF2B5EF4-FFF2-40B4-BE49-F238E27FC236}">
                <a16:creationId xmlns:a16="http://schemas.microsoft.com/office/drawing/2014/main" id="{1BA1E79B-8189-4F70-91E0-8A36D7229CDC}"/>
              </a:ext>
            </a:extLst>
          </p:cNvPr>
          <p:cNvSpPr txBox="1"/>
          <p:nvPr/>
        </p:nvSpPr>
        <p:spPr>
          <a:xfrm>
            <a:off x="3009295" y="3683061"/>
            <a:ext cx="1758462" cy="261610"/>
          </a:xfrm>
          <a:prstGeom prst="rect">
            <a:avLst/>
          </a:prstGeom>
          <a:noFill/>
        </p:spPr>
        <p:txBody>
          <a:bodyPr wrap="square" rtlCol="0">
            <a:spAutoFit/>
          </a:bodyPr>
          <a:lstStyle/>
          <a:p>
            <a:r>
              <a:rPr lang="en-GB" sz="1100" dirty="0">
                <a:solidFill>
                  <a:schemeClr val="accent1">
                    <a:lumMod val="75000"/>
                  </a:schemeClr>
                </a:solidFill>
              </a:rPr>
              <a:t>x and y axis for base layer </a:t>
            </a:r>
          </a:p>
        </p:txBody>
      </p:sp>
      <p:sp>
        <p:nvSpPr>
          <p:cNvPr id="9" name="TextBox 8">
            <a:extLst>
              <a:ext uri="{FF2B5EF4-FFF2-40B4-BE49-F238E27FC236}">
                <a16:creationId xmlns:a16="http://schemas.microsoft.com/office/drawing/2014/main" id="{0964FBE1-FF4D-45AF-86FF-F88D3AAEC061}"/>
              </a:ext>
            </a:extLst>
          </p:cNvPr>
          <p:cNvSpPr txBox="1"/>
          <p:nvPr/>
        </p:nvSpPr>
        <p:spPr>
          <a:xfrm>
            <a:off x="5137638" y="3690939"/>
            <a:ext cx="1545979" cy="307777"/>
          </a:xfrm>
          <a:prstGeom prst="rect">
            <a:avLst/>
          </a:prstGeom>
          <a:noFill/>
        </p:spPr>
        <p:txBody>
          <a:bodyPr wrap="square" rtlCol="0">
            <a:spAutoFit/>
          </a:bodyPr>
          <a:lstStyle/>
          <a:p>
            <a:r>
              <a:rPr lang="en-GB" sz="1400" dirty="0">
                <a:solidFill>
                  <a:schemeClr val="accent1">
                    <a:lumMod val="75000"/>
                  </a:schemeClr>
                </a:solidFill>
              </a:rPr>
              <a:t>Additional args</a:t>
            </a:r>
          </a:p>
        </p:txBody>
      </p:sp>
      <p:sp>
        <p:nvSpPr>
          <p:cNvPr id="10" name="TextBox 9">
            <a:extLst>
              <a:ext uri="{FF2B5EF4-FFF2-40B4-BE49-F238E27FC236}">
                <a16:creationId xmlns:a16="http://schemas.microsoft.com/office/drawing/2014/main" id="{98CC17A3-B541-4F8F-9BEE-49A63FD70E6A}"/>
              </a:ext>
            </a:extLst>
          </p:cNvPr>
          <p:cNvSpPr txBox="1"/>
          <p:nvPr/>
        </p:nvSpPr>
        <p:spPr>
          <a:xfrm>
            <a:off x="7154931" y="3248441"/>
            <a:ext cx="3947746" cy="646331"/>
          </a:xfrm>
          <a:prstGeom prst="rect">
            <a:avLst/>
          </a:prstGeom>
          <a:noFill/>
        </p:spPr>
        <p:txBody>
          <a:bodyPr wrap="square" rtlCol="0">
            <a:spAutoFit/>
          </a:bodyPr>
          <a:lstStyle/>
          <a:p>
            <a:r>
              <a:rPr lang="en-GB" dirty="0">
                <a:solidFill>
                  <a:schemeClr val="accent1">
                    <a:lumMod val="75000"/>
                  </a:schemeClr>
                </a:solidFill>
              </a:rPr>
              <a:t>Magrittr pipe works with most interactive packages</a:t>
            </a:r>
          </a:p>
        </p:txBody>
      </p:sp>
      <p:sp>
        <p:nvSpPr>
          <p:cNvPr id="11" name="TextBox 10">
            <a:extLst>
              <a:ext uri="{FF2B5EF4-FFF2-40B4-BE49-F238E27FC236}">
                <a16:creationId xmlns:a16="http://schemas.microsoft.com/office/drawing/2014/main" id="{9D750167-71B6-4C9E-B552-4945BE0C0351}"/>
              </a:ext>
            </a:extLst>
          </p:cNvPr>
          <p:cNvSpPr txBox="1"/>
          <p:nvPr/>
        </p:nvSpPr>
        <p:spPr>
          <a:xfrm>
            <a:off x="4576397" y="4374411"/>
            <a:ext cx="5525966" cy="523220"/>
          </a:xfrm>
          <a:prstGeom prst="rect">
            <a:avLst/>
          </a:prstGeom>
          <a:noFill/>
        </p:spPr>
        <p:txBody>
          <a:bodyPr wrap="square" rtlCol="0">
            <a:spAutoFit/>
          </a:bodyPr>
          <a:lstStyle/>
          <a:p>
            <a:r>
              <a:rPr lang="en-GB" sz="1400" dirty="0">
                <a:solidFill>
                  <a:schemeClr val="accent1">
                    <a:lumMod val="75000"/>
                  </a:schemeClr>
                </a:solidFill>
              </a:rPr>
              <a:t>Adding additional layer (new group based on another variable? Or group based on a variable from another dataset?)</a:t>
            </a:r>
          </a:p>
        </p:txBody>
      </p:sp>
      <p:sp>
        <p:nvSpPr>
          <p:cNvPr id="12" name="TextBox 11">
            <a:extLst>
              <a:ext uri="{FF2B5EF4-FFF2-40B4-BE49-F238E27FC236}">
                <a16:creationId xmlns:a16="http://schemas.microsoft.com/office/drawing/2014/main" id="{28297AD1-8E3F-4154-BBAE-7801182899BF}"/>
              </a:ext>
            </a:extLst>
          </p:cNvPr>
          <p:cNvSpPr txBox="1"/>
          <p:nvPr/>
        </p:nvSpPr>
        <p:spPr>
          <a:xfrm>
            <a:off x="2189284" y="5014582"/>
            <a:ext cx="7442689" cy="646331"/>
          </a:xfrm>
          <a:prstGeom prst="rect">
            <a:avLst/>
          </a:prstGeom>
          <a:noFill/>
        </p:spPr>
        <p:txBody>
          <a:bodyPr wrap="square" rtlCol="0">
            <a:spAutoFit/>
          </a:bodyPr>
          <a:lstStyle/>
          <a:p>
            <a:r>
              <a:rPr lang="en-GB" dirty="0">
                <a:solidFill>
                  <a:schemeClr val="accent1">
                    <a:lumMod val="75000"/>
                  </a:schemeClr>
                </a:solidFill>
              </a:rPr>
              <a:t>layout() allows you to change the plot layout </a:t>
            </a:r>
          </a:p>
          <a:p>
            <a:r>
              <a:rPr lang="en-GB" dirty="0">
                <a:solidFill>
                  <a:schemeClr val="accent1">
                    <a:lumMod val="75000"/>
                  </a:schemeClr>
                </a:solidFill>
              </a:rPr>
              <a:t>(title, axis labels, margins, and more)</a:t>
            </a:r>
          </a:p>
        </p:txBody>
      </p:sp>
      <p:pic>
        <p:nvPicPr>
          <p:cNvPr id="16" name="Picture 15" descr="A picture containing text, tableware, dishware, plate&#10;&#10;Description automatically generated">
            <a:extLst>
              <a:ext uri="{FF2B5EF4-FFF2-40B4-BE49-F238E27FC236}">
                <a16:creationId xmlns:a16="http://schemas.microsoft.com/office/drawing/2014/main" id="{231B2EB9-3AD8-4C12-A1AF-E593760D2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656" y="418353"/>
            <a:ext cx="3973412" cy="1554813"/>
          </a:xfrm>
          <a:prstGeom prst="rect">
            <a:avLst/>
          </a:prstGeom>
        </p:spPr>
      </p:pic>
    </p:spTree>
    <p:extLst>
      <p:ext uri="{BB962C8B-B14F-4D97-AF65-F5344CB8AC3E}">
        <p14:creationId xmlns:p14="http://schemas.microsoft.com/office/powerpoint/2010/main" val="3447793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854C4829-CF39-4CF4-973E-6F5A32F8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4013F31-88BC-483F-878C-2362A999F864}"/>
              </a:ext>
            </a:extLst>
          </p:cNvPr>
          <p:cNvSpPr>
            <a:spLocks noGrp="1"/>
          </p:cNvSpPr>
          <p:nvPr>
            <p:ph idx="1"/>
          </p:nvPr>
        </p:nvSpPr>
        <p:spPr>
          <a:xfrm>
            <a:off x="842106" y="373562"/>
            <a:ext cx="9937263" cy="5605207"/>
          </a:xfrm>
        </p:spPr>
        <p:txBody>
          <a:bodyPr>
            <a:normAutofit lnSpcReduction="10000"/>
          </a:bodyPr>
          <a:lstStyle/>
          <a:p>
            <a:pPr marL="4572" lvl="1" indent="0">
              <a:buNone/>
            </a:pPr>
            <a:endParaRPr lang="en-GB" sz="1400" dirty="0">
              <a:latin typeface="Bahnschrift SemiLight" panose="020B0502040204020203" pitchFamily="34" charset="0"/>
            </a:endParaRPr>
          </a:p>
          <a:p>
            <a:pPr marL="4572" lvl="1" indent="0">
              <a:buNone/>
            </a:pPr>
            <a:endParaRPr lang="en-GB" sz="1400" dirty="0">
              <a:latin typeface="Bahnschrift SemiLight" panose="020B0502040204020203" pitchFamily="34" charset="0"/>
            </a:endParaRPr>
          </a:p>
          <a:p>
            <a:pPr marL="4572" lvl="1" indent="0">
              <a:buNone/>
            </a:pPr>
            <a:endParaRPr lang="en-GB" sz="1400" dirty="0">
              <a:latin typeface="Bahnschrift SemiLight" panose="020B0502040204020203" pitchFamily="34" charset="0"/>
            </a:endParaRPr>
          </a:p>
          <a:p>
            <a:pPr marL="4572" lvl="1" indent="0">
              <a:buNone/>
            </a:pPr>
            <a:endParaRPr lang="en-GB" sz="1400" dirty="0">
              <a:latin typeface="Bahnschrift SemiLight" panose="020B0502040204020203" pitchFamily="34" charset="0"/>
            </a:endParaRPr>
          </a:p>
          <a:p>
            <a:pPr marL="4572" lvl="1" indent="0">
              <a:buNone/>
            </a:pPr>
            <a:r>
              <a:rPr lang="en-GB" sz="1400" u="sng" dirty="0">
                <a:latin typeface="Bahnschrift SemiLight" panose="020B0502040204020203" pitchFamily="34" charset="0"/>
              </a:rPr>
              <a:t>Simple line plot</a:t>
            </a:r>
          </a:p>
          <a:p>
            <a:pPr marL="4572" lvl="1" indent="0">
              <a:buNone/>
            </a:pPr>
            <a:r>
              <a:rPr lang="en-GB" sz="1600" dirty="0">
                <a:solidFill>
                  <a:schemeClr val="accent1"/>
                </a:solidFill>
                <a:latin typeface="Bahnschrift SemiLight Condensed" panose="020B0502040204020203" pitchFamily="34" charset="0"/>
              </a:rPr>
              <a:t>cases %&gt;%    </a:t>
            </a:r>
          </a:p>
          <a:p>
            <a:pPr marL="4572" lvl="1" indent="0">
              <a:buNone/>
            </a:pPr>
            <a:r>
              <a:rPr lang="en-GB" sz="1600" dirty="0">
                <a:solidFill>
                  <a:schemeClr val="accent1"/>
                </a:solidFill>
                <a:latin typeface="Bahnschrift SemiLight Condensed" panose="020B0502040204020203" pitchFamily="34" charset="0"/>
              </a:rPr>
              <a:t>filter(areaName == "England") %&gt;%   </a:t>
            </a:r>
          </a:p>
          <a:p>
            <a:pPr marL="4572" lvl="1" indent="0">
              <a:buNone/>
            </a:pPr>
            <a:r>
              <a:rPr lang="en-GB" sz="1600" dirty="0">
                <a:solidFill>
                  <a:schemeClr val="accent1"/>
                </a:solidFill>
                <a:latin typeface="Bahnschrift SemiLight Condensed" panose="020B0502040204020203" pitchFamily="34" charset="0"/>
              </a:rPr>
              <a:t>arrange(date) %&gt;%   </a:t>
            </a:r>
          </a:p>
          <a:p>
            <a:pPr marL="4572" lvl="1" indent="0">
              <a:buNone/>
            </a:pPr>
            <a:r>
              <a:rPr lang="en-GB" sz="1600" dirty="0">
                <a:solidFill>
                  <a:schemeClr val="accent1"/>
                </a:solidFill>
                <a:latin typeface="Bahnschrift SemiLight Condensed" panose="020B0502040204020203" pitchFamily="34" charset="0"/>
              </a:rPr>
              <a:t>plot_ly(x = ~date, y = ~caseRate,           </a:t>
            </a:r>
          </a:p>
          <a:p>
            <a:pPr marL="4572" lvl="1" indent="0">
              <a:buNone/>
            </a:pPr>
            <a:r>
              <a:rPr lang="en-GB" sz="1600" dirty="0">
                <a:solidFill>
                  <a:schemeClr val="accent1"/>
                </a:solidFill>
                <a:latin typeface="Bahnschrift SemiLight Condensed" panose="020B0502040204020203" pitchFamily="34" charset="0"/>
              </a:rPr>
              <a:t>	</a:t>
            </a:r>
            <a:r>
              <a:rPr lang="en-GB" sz="1600" dirty="0">
                <a:solidFill>
                  <a:srgbClr val="FF0000"/>
                </a:solidFill>
                <a:latin typeface="Bahnschrift SemiLight Condensed" panose="020B0502040204020203" pitchFamily="34" charset="0"/>
              </a:rPr>
              <a:t>type = “scatter”, mode = "lines"</a:t>
            </a:r>
            <a:r>
              <a:rPr lang="en-GB" sz="1600" dirty="0">
                <a:solidFill>
                  <a:schemeClr val="accent1"/>
                </a:solidFill>
                <a:latin typeface="Bahnschrift SemiLight Condensed" panose="020B0502040204020203" pitchFamily="34" charset="0"/>
              </a:rPr>
              <a:t>) </a:t>
            </a:r>
            <a:endParaRPr lang="en-GB" dirty="0">
              <a:solidFill>
                <a:schemeClr val="accent1"/>
              </a:solidFill>
              <a:latin typeface="Bahnschrift SemiLight Condensed" panose="020B0502040204020203" pitchFamily="34" charset="0"/>
            </a:endParaRPr>
          </a:p>
          <a:p>
            <a:pPr marL="4572" lvl="1" indent="0">
              <a:buNone/>
            </a:pPr>
            <a:endParaRPr lang="en-GB" sz="2000" dirty="0"/>
          </a:p>
          <a:p>
            <a:pPr marL="4572" lvl="1" indent="0">
              <a:buNone/>
            </a:pPr>
            <a:endParaRPr lang="en-GB" sz="2000" dirty="0"/>
          </a:p>
          <a:p>
            <a:pPr marL="4572" lvl="1" indent="0">
              <a:buNone/>
            </a:pPr>
            <a:endParaRPr lang="en-GB" sz="2000" dirty="0"/>
          </a:p>
          <a:p>
            <a:pPr marL="4572" lvl="1" indent="0">
              <a:buNone/>
            </a:pPr>
            <a:endParaRPr lang="en-GB" sz="1400" dirty="0">
              <a:latin typeface="Bahnschrift SemiLight" panose="020B0502040204020203" pitchFamily="34" charset="0"/>
            </a:endParaRPr>
          </a:p>
          <a:p>
            <a:pPr marL="4572" lvl="1" indent="0">
              <a:buNone/>
            </a:pPr>
            <a:endParaRPr lang="en-GB" sz="1400" dirty="0">
              <a:latin typeface="Bahnschrift SemiLight" panose="020B0502040204020203" pitchFamily="34" charset="0"/>
            </a:endParaRPr>
          </a:p>
          <a:p>
            <a:pPr marL="4572" lvl="1" indent="0">
              <a:buNone/>
            </a:pPr>
            <a:endParaRPr lang="en-GB" sz="1400" dirty="0">
              <a:latin typeface="Bahnschrift SemiLight" panose="020B0502040204020203" pitchFamily="34" charset="0"/>
            </a:endParaRPr>
          </a:p>
          <a:p>
            <a:pPr marL="4572" lvl="1" indent="0">
              <a:buNone/>
            </a:pPr>
            <a:r>
              <a:rPr lang="en-GB" sz="1400" u="sng" dirty="0">
                <a:latin typeface="Bahnschrift SemiLight" panose="020B0502040204020203" pitchFamily="34" charset="0"/>
              </a:rPr>
              <a:t>Grouped line plot</a:t>
            </a:r>
          </a:p>
          <a:p>
            <a:pPr marL="4572" lvl="1" indent="0">
              <a:buNone/>
            </a:pPr>
            <a:r>
              <a:rPr lang="en-GB" sz="1600" dirty="0">
                <a:solidFill>
                  <a:schemeClr val="accent1"/>
                </a:solidFill>
                <a:latin typeface="Bahnschrift SemiLight Condensed" panose="020B0502040204020203" pitchFamily="34" charset="0"/>
              </a:rPr>
              <a:t>cases %&gt;%    </a:t>
            </a:r>
          </a:p>
          <a:p>
            <a:pPr marL="4572" lvl="1" indent="0">
              <a:buNone/>
            </a:pPr>
            <a:r>
              <a:rPr lang="en-GB" sz="1600" dirty="0">
                <a:solidFill>
                  <a:schemeClr val="accent1"/>
                </a:solidFill>
                <a:latin typeface="Bahnschrift SemiLight Condensed" panose="020B0502040204020203" pitchFamily="34" charset="0"/>
              </a:rPr>
              <a:t>arrange(date) %&gt;%   </a:t>
            </a:r>
          </a:p>
          <a:p>
            <a:pPr marL="4572" lvl="1" indent="0">
              <a:buNone/>
            </a:pPr>
            <a:r>
              <a:rPr lang="en-GB" sz="1600" dirty="0">
                <a:solidFill>
                  <a:schemeClr val="accent1"/>
                </a:solidFill>
                <a:latin typeface="Bahnschrift SemiLight Condensed" panose="020B0502040204020203" pitchFamily="34" charset="0"/>
              </a:rPr>
              <a:t>plot_ly(x = ~date, y = ~caseRate</a:t>
            </a:r>
            <a:r>
              <a:rPr lang="en-GB" sz="1600" dirty="0">
                <a:solidFill>
                  <a:schemeClr val="accent6"/>
                </a:solidFill>
                <a:latin typeface="Bahnschrift SemiLight Condensed" panose="020B0502040204020203" pitchFamily="34" charset="0"/>
              </a:rPr>
              <a:t>, </a:t>
            </a:r>
            <a:r>
              <a:rPr lang="en-GB" sz="1600" dirty="0">
                <a:solidFill>
                  <a:srgbClr val="FF0000"/>
                </a:solidFill>
                <a:latin typeface="Bahnschrift SemiLight Condensed" panose="020B0502040204020203" pitchFamily="34" charset="0"/>
              </a:rPr>
              <a:t>color = ~areaName</a:t>
            </a:r>
            <a:r>
              <a:rPr lang="en-GB" sz="1600" dirty="0">
                <a:solidFill>
                  <a:schemeClr val="accent1"/>
                </a:solidFill>
                <a:latin typeface="Bahnschrift SemiLight Condensed" panose="020B0502040204020203" pitchFamily="34" charset="0"/>
              </a:rPr>
              <a:t>,          </a:t>
            </a:r>
          </a:p>
          <a:p>
            <a:pPr marL="4572" lvl="1" indent="0">
              <a:buNone/>
            </a:pPr>
            <a:r>
              <a:rPr lang="en-GB" sz="1600" dirty="0">
                <a:solidFill>
                  <a:schemeClr val="accent1"/>
                </a:solidFill>
                <a:latin typeface="Bahnschrift SemiLight Condensed" panose="020B0502040204020203" pitchFamily="34" charset="0"/>
              </a:rPr>
              <a:t>	type = “scatter”, mode = "lines") </a:t>
            </a:r>
          </a:p>
        </p:txBody>
      </p:sp>
      <p:pic>
        <p:nvPicPr>
          <p:cNvPr id="15" name="Picture 14">
            <a:extLst>
              <a:ext uri="{FF2B5EF4-FFF2-40B4-BE49-F238E27FC236}">
                <a16:creationId xmlns:a16="http://schemas.microsoft.com/office/drawing/2014/main" id="{70E12EAE-B03D-4488-A9A1-ED1C3FB088B8}"/>
              </a:ext>
            </a:extLst>
          </p:cNvPr>
          <p:cNvPicPr>
            <a:picLocks noChangeAspect="1"/>
          </p:cNvPicPr>
          <p:nvPr/>
        </p:nvPicPr>
        <p:blipFill>
          <a:blip r:embed="rId2"/>
          <a:stretch>
            <a:fillRect/>
          </a:stretch>
        </p:blipFill>
        <p:spPr>
          <a:xfrm>
            <a:off x="4784103" y="517095"/>
            <a:ext cx="6523348" cy="3006916"/>
          </a:xfrm>
          <a:prstGeom prst="rect">
            <a:avLst/>
          </a:prstGeom>
        </p:spPr>
      </p:pic>
      <p:pic>
        <p:nvPicPr>
          <p:cNvPr id="17" name="Picture 16">
            <a:extLst>
              <a:ext uri="{FF2B5EF4-FFF2-40B4-BE49-F238E27FC236}">
                <a16:creationId xmlns:a16="http://schemas.microsoft.com/office/drawing/2014/main" id="{E8CB7B2A-ED73-4910-93A0-1D65928AB091}"/>
              </a:ext>
            </a:extLst>
          </p:cNvPr>
          <p:cNvPicPr>
            <a:picLocks noChangeAspect="1"/>
          </p:cNvPicPr>
          <p:nvPr/>
        </p:nvPicPr>
        <p:blipFill>
          <a:blip r:embed="rId3"/>
          <a:stretch>
            <a:fillRect/>
          </a:stretch>
        </p:blipFill>
        <p:spPr>
          <a:xfrm>
            <a:off x="4997777" y="3773078"/>
            <a:ext cx="6096000" cy="2849889"/>
          </a:xfrm>
          <a:prstGeom prst="rect">
            <a:avLst/>
          </a:prstGeom>
        </p:spPr>
      </p:pic>
    </p:spTree>
    <p:extLst>
      <p:ext uri="{BB962C8B-B14F-4D97-AF65-F5344CB8AC3E}">
        <p14:creationId xmlns:p14="http://schemas.microsoft.com/office/powerpoint/2010/main" val="324722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4C4829-CF39-4CF4-973E-6F5A32F8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4013F31-88BC-483F-878C-2362A999F864}"/>
              </a:ext>
            </a:extLst>
          </p:cNvPr>
          <p:cNvSpPr>
            <a:spLocks noGrp="1"/>
          </p:cNvSpPr>
          <p:nvPr>
            <p:ph idx="1"/>
          </p:nvPr>
        </p:nvSpPr>
        <p:spPr>
          <a:xfrm>
            <a:off x="991575" y="1248397"/>
            <a:ext cx="3022339" cy="4211536"/>
          </a:xfrm>
        </p:spPr>
        <p:txBody>
          <a:bodyPr>
            <a:normAutofit/>
          </a:bodyPr>
          <a:lstStyle/>
          <a:p>
            <a:pPr marL="4572" lvl="1" indent="0">
              <a:buNone/>
            </a:pPr>
            <a:r>
              <a:rPr lang="en-GB" dirty="0">
                <a:latin typeface="Bahnschrift SemiLight" panose="020B0502040204020203" pitchFamily="34" charset="0"/>
              </a:rPr>
              <a:t>To change the type of plot, use the </a:t>
            </a:r>
            <a:r>
              <a:rPr lang="en-GB" dirty="0">
                <a:solidFill>
                  <a:srgbClr val="FF0000"/>
                </a:solidFill>
                <a:latin typeface="Bahnschrift SemiLight" panose="020B0502040204020203" pitchFamily="34" charset="0"/>
              </a:rPr>
              <a:t>type</a:t>
            </a:r>
            <a:r>
              <a:rPr lang="en-GB" dirty="0">
                <a:latin typeface="Bahnschrift SemiLight" panose="020B0502040204020203" pitchFamily="34" charset="0"/>
              </a:rPr>
              <a:t> argument.</a:t>
            </a:r>
          </a:p>
          <a:p>
            <a:pPr marL="4572" lvl="1" indent="0">
              <a:buNone/>
            </a:pPr>
            <a:endParaRPr lang="en-GB" dirty="0">
              <a:latin typeface="Bahnschrift SemiLight" panose="020B0502040204020203" pitchFamily="34" charset="0"/>
            </a:endParaRPr>
          </a:p>
          <a:p>
            <a:pPr marL="4572" lvl="1" indent="0">
              <a:buNone/>
            </a:pPr>
            <a:r>
              <a:rPr lang="en-GB" dirty="0">
                <a:latin typeface="Bahnschrift SemiLight" panose="020B0502040204020203" pitchFamily="34" charset="0"/>
              </a:rPr>
              <a:t>Type = “scatter”</a:t>
            </a:r>
          </a:p>
          <a:p>
            <a:pPr marL="4572" lvl="1" indent="0">
              <a:buNone/>
            </a:pPr>
            <a:r>
              <a:rPr lang="en-GB" dirty="0">
                <a:latin typeface="Bahnschrift SemiLight" panose="020B0502040204020203" pitchFamily="34" charset="0"/>
              </a:rPr>
              <a:t>Type = “bar”</a:t>
            </a:r>
          </a:p>
          <a:p>
            <a:pPr marL="4572" lvl="1" indent="0">
              <a:buNone/>
            </a:pPr>
            <a:r>
              <a:rPr lang="en-GB" dirty="0">
                <a:latin typeface="Bahnschrift SemiLight" panose="020B0502040204020203" pitchFamily="34" charset="0"/>
              </a:rPr>
              <a:t>Type = “histogram”</a:t>
            </a:r>
          </a:p>
          <a:p>
            <a:pPr marL="4572" lvl="1" indent="0">
              <a:buNone/>
            </a:pPr>
            <a:r>
              <a:rPr lang="en-GB" dirty="0">
                <a:latin typeface="Bahnschrift SemiLight" panose="020B0502040204020203" pitchFamily="34" charset="0"/>
              </a:rPr>
              <a:t>Type = “box”</a:t>
            </a:r>
          </a:p>
          <a:p>
            <a:pPr marL="4572" lvl="1" indent="0">
              <a:buNone/>
            </a:pPr>
            <a:r>
              <a:rPr lang="en-GB" dirty="0">
                <a:latin typeface="Bahnschrift SemiLight" panose="020B0502040204020203" pitchFamily="34" charset="0"/>
              </a:rPr>
              <a:t>Type = “heatmap”</a:t>
            </a:r>
          </a:p>
          <a:p>
            <a:pPr marL="4572" lvl="1" indent="0">
              <a:buNone/>
            </a:pPr>
            <a:endParaRPr lang="en-GB" dirty="0">
              <a:latin typeface="Bahnschrift SemiLight" panose="020B0502040204020203" pitchFamily="34" charset="0"/>
            </a:endParaRPr>
          </a:p>
        </p:txBody>
      </p:sp>
      <p:pic>
        <p:nvPicPr>
          <p:cNvPr id="11" name="Picture 10">
            <a:extLst>
              <a:ext uri="{FF2B5EF4-FFF2-40B4-BE49-F238E27FC236}">
                <a16:creationId xmlns:a16="http://schemas.microsoft.com/office/drawing/2014/main" id="{71187298-8B56-4E13-A11C-348E1BB7A397}"/>
              </a:ext>
            </a:extLst>
          </p:cNvPr>
          <p:cNvPicPr>
            <a:picLocks noChangeAspect="1"/>
          </p:cNvPicPr>
          <p:nvPr/>
        </p:nvPicPr>
        <p:blipFill>
          <a:blip r:embed="rId2"/>
          <a:stretch>
            <a:fillRect/>
          </a:stretch>
        </p:blipFill>
        <p:spPr>
          <a:xfrm>
            <a:off x="4437105" y="1472938"/>
            <a:ext cx="6829158" cy="3912124"/>
          </a:xfrm>
          <a:prstGeom prst="rect">
            <a:avLst/>
          </a:prstGeom>
        </p:spPr>
      </p:pic>
    </p:spTree>
    <p:extLst>
      <p:ext uri="{BB962C8B-B14F-4D97-AF65-F5344CB8AC3E}">
        <p14:creationId xmlns:p14="http://schemas.microsoft.com/office/powerpoint/2010/main" val="3454427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4C4829-CF39-4CF4-973E-6F5A32F8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4013F31-88BC-483F-878C-2362A999F864}"/>
              </a:ext>
            </a:extLst>
          </p:cNvPr>
          <p:cNvSpPr>
            <a:spLocks noGrp="1"/>
          </p:cNvSpPr>
          <p:nvPr>
            <p:ph idx="1"/>
          </p:nvPr>
        </p:nvSpPr>
        <p:spPr>
          <a:xfrm>
            <a:off x="1118685" y="4093042"/>
            <a:ext cx="4776556" cy="2745916"/>
          </a:xfrm>
        </p:spPr>
        <p:txBody>
          <a:bodyPr>
            <a:normAutofit/>
          </a:bodyPr>
          <a:lstStyle/>
          <a:p>
            <a:pPr marL="4572" lvl="1" indent="0">
              <a:buNone/>
            </a:pPr>
            <a:r>
              <a:rPr lang="en-GB" sz="1300" u="sng" dirty="0">
                <a:latin typeface="Bahnschrift SemiLight" panose="020B0502040204020203" pitchFamily="34" charset="0"/>
              </a:rPr>
              <a:t>Editing layout </a:t>
            </a:r>
          </a:p>
          <a:p>
            <a:pPr marL="4572" lvl="1" indent="0">
              <a:buNone/>
            </a:pPr>
            <a:r>
              <a:rPr lang="en-GB" sz="1400" dirty="0">
                <a:solidFill>
                  <a:schemeClr val="accent1"/>
                </a:solidFill>
                <a:latin typeface="Bahnschrift SemiLight Condensed" panose="020B0502040204020203" pitchFamily="34" charset="0"/>
              </a:rPr>
              <a:t>cases %&gt;%   </a:t>
            </a:r>
          </a:p>
          <a:p>
            <a:pPr marL="4572" lvl="1" indent="0">
              <a:buNone/>
            </a:pPr>
            <a:r>
              <a:rPr lang="en-GB" sz="1400" dirty="0">
                <a:solidFill>
                  <a:schemeClr val="accent1"/>
                </a:solidFill>
                <a:latin typeface="Bahnschrift SemiLight Condensed" panose="020B0502040204020203" pitchFamily="34" charset="0"/>
              </a:rPr>
              <a:t>filter(areaName == "England") %&gt;%   </a:t>
            </a:r>
          </a:p>
          <a:p>
            <a:pPr marL="4572" lvl="1" indent="0">
              <a:buNone/>
            </a:pPr>
            <a:r>
              <a:rPr lang="en-GB" sz="1400" dirty="0">
                <a:solidFill>
                  <a:schemeClr val="accent1"/>
                </a:solidFill>
                <a:latin typeface="Bahnschrift SemiLight Condensed" panose="020B0502040204020203" pitchFamily="34" charset="0"/>
              </a:rPr>
              <a:t>arrange(date) %&gt;%   </a:t>
            </a:r>
          </a:p>
          <a:p>
            <a:pPr marL="4572" lvl="1" indent="0">
              <a:buNone/>
            </a:pPr>
            <a:r>
              <a:rPr lang="en-GB" sz="1400" dirty="0">
                <a:solidFill>
                  <a:schemeClr val="accent1"/>
                </a:solidFill>
                <a:latin typeface="Bahnschrift SemiLight Condensed" panose="020B0502040204020203" pitchFamily="34" charset="0"/>
              </a:rPr>
              <a:t>plot_ly(x = ~date, y = ~newCasesByPublishDate, </a:t>
            </a:r>
          </a:p>
          <a:p>
            <a:pPr marL="4572" lvl="1" indent="0">
              <a:buNone/>
            </a:pPr>
            <a:r>
              <a:rPr lang="en-GB" sz="1400" dirty="0">
                <a:solidFill>
                  <a:schemeClr val="accent1"/>
                </a:solidFill>
                <a:latin typeface="Bahnschrift SemiLight Condensed" panose="020B0502040204020203" pitchFamily="34" charset="0"/>
              </a:rPr>
              <a:t>	type = “bar”, name = "Daily cases") %&gt;%   </a:t>
            </a:r>
          </a:p>
          <a:p>
            <a:pPr marL="4572" lvl="1" indent="0">
              <a:buNone/>
            </a:pPr>
            <a:r>
              <a:rPr lang="en-GB" sz="1400" dirty="0">
                <a:solidFill>
                  <a:schemeClr val="accent1"/>
                </a:solidFill>
                <a:latin typeface="Bahnschrift SemiLight Condensed" panose="020B0502040204020203" pitchFamily="34" charset="0"/>
              </a:rPr>
              <a:t>add_lines(y = ~rollingAvg, name = "Rolling avg") %&gt;%   </a:t>
            </a:r>
          </a:p>
          <a:p>
            <a:pPr marL="4572" lvl="1" indent="0">
              <a:buNone/>
            </a:pPr>
            <a:r>
              <a:rPr lang="en-GB" sz="1400" dirty="0">
                <a:solidFill>
                  <a:srgbClr val="FF0000"/>
                </a:solidFill>
                <a:latin typeface="Bahnschrift SemiLight Condensed" panose="020B0502040204020203" pitchFamily="34" charset="0"/>
              </a:rPr>
              <a:t>layout(title = "Positive cases over time", </a:t>
            </a:r>
          </a:p>
          <a:p>
            <a:pPr marL="4572" lvl="1" indent="0">
              <a:buNone/>
            </a:pPr>
            <a:r>
              <a:rPr lang="en-GB" sz="1400" dirty="0">
                <a:solidFill>
                  <a:srgbClr val="FF0000"/>
                </a:solidFill>
                <a:latin typeface="Bahnschrift SemiLight Condensed" panose="020B0502040204020203" pitchFamily="34" charset="0"/>
              </a:rPr>
              <a:t>	hovermode = "x unified")</a:t>
            </a:r>
          </a:p>
        </p:txBody>
      </p:sp>
      <p:sp>
        <p:nvSpPr>
          <p:cNvPr id="9" name="Content Placeholder 2">
            <a:extLst>
              <a:ext uri="{FF2B5EF4-FFF2-40B4-BE49-F238E27FC236}">
                <a16:creationId xmlns:a16="http://schemas.microsoft.com/office/drawing/2014/main" id="{FA83CB17-965C-4705-B2C2-C0795E9C497A}"/>
              </a:ext>
            </a:extLst>
          </p:cNvPr>
          <p:cNvSpPr txBox="1">
            <a:spLocks/>
          </p:cNvSpPr>
          <p:nvPr/>
        </p:nvSpPr>
        <p:spPr>
          <a:xfrm>
            <a:off x="1118685" y="694828"/>
            <a:ext cx="4776556" cy="220486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4572" lvl="1" indent="0">
              <a:buFont typeface="Arial" pitchFamily="34" charset="0"/>
              <a:buNone/>
            </a:pPr>
            <a:r>
              <a:rPr lang="en-GB" sz="1300" u="sng" dirty="0">
                <a:latin typeface="Bahnschrift SemiLight" panose="020B0502040204020203" pitchFamily="34" charset="0"/>
              </a:rPr>
              <a:t>Adding layers (“traces”)</a:t>
            </a:r>
          </a:p>
          <a:p>
            <a:pPr marL="4572" lvl="1" indent="0">
              <a:buFont typeface="Arial" pitchFamily="34" charset="0"/>
              <a:buNone/>
            </a:pPr>
            <a:r>
              <a:rPr lang="en-GB" sz="1400" dirty="0">
                <a:solidFill>
                  <a:schemeClr val="accent1"/>
                </a:solidFill>
                <a:latin typeface="Bahnschrift SemiLight Condensed" panose="020B0502040204020203" pitchFamily="34" charset="0"/>
              </a:rPr>
              <a:t>cases %&gt;%   </a:t>
            </a:r>
          </a:p>
          <a:p>
            <a:pPr marL="4572" lvl="1" indent="0">
              <a:buFont typeface="Arial" pitchFamily="34" charset="0"/>
              <a:buNone/>
            </a:pPr>
            <a:r>
              <a:rPr lang="en-GB" sz="1400" dirty="0">
                <a:solidFill>
                  <a:schemeClr val="accent1"/>
                </a:solidFill>
                <a:latin typeface="Bahnschrift SemiLight Condensed" panose="020B0502040204020203" pitchFamily="34" charset="0"/>
              </a:rPr>
              <a:t>filter(areaName == "England") %&gt;%   </a:t>
            </a:r>
          </a:p>
          <a:p>
            <a:pPr marL="4572" lvl="1" indent="0">
              <a:buFont typeface="Arial" pitchFamily="34" charset="0"/>
              <a:buNone/>
            </a:pPr>
            <a:r>
              <a:rPr lang="en-GB" sz="1400" dirty="0">
                <a:solidFill>
                  <a:schemeClr val="accent1"/>
                </a:solidFill>
                <a:latin typeface="Bahnschrift SemiLight Condensed" panose="020B0502040204020203" pitchFamily="34" charset="0"/>
              </a:rPr>
              <a:t>arrange(date) %&gt;%   </a:t>
            </a:r>
          </a:p>
          <a:p>
            <a:pPr marL="4572" lvl="1" indent="0">
              <a:buFont typeface="Arial" pitchFamily="34" charset="0"/>
              <a:buNone/>
            </a:pPr>
            <a:r>
              <a:rPr lang="en-GB" sz="1400" dirty="0">
                <a:solidFill>
                  <a:schemeClr val="accent1"/>
                </a:solidFill>
                <a:latin typeface="Bahnschrift SemiLight Condensed" panose="020B0502040204020203" pitchFamily="34" charset="0"/>
              </a:rPr>
              <a:t>plot_ly(x = ~date, y = ~newCasesByPublishDate, </a:t>
            </a:r>
          </a:p>
          <a:p>
            <a:pPr marL="4572" lvl="1" indent="0">
              <a:buFont typeface="Arial" pitchFamily="34" charset="0"/>
              <a:buNone/>
            </a:pPr>
            <a:r>
              <a:rPr lang="en-GB" sz="1400" dirty="0">
                <a:solidFill>
                  <a:schemeClr val="accent1"/>
                </a:solidFill>
                <a:latin typeface="Bahnschrift SemiLight Condensed" panose="020B0502040204020203" pitchFamily="34" charset="0"/>
              </a:rPr>
              <a:t>	type = “bar”, name = "Daily cases") %&gt;%   </a:t>
            </a:r>
          </a:p>
          <a:p>
            <a:pPr marL="4572" lvl="1" indent="0">
              <a:buFont typeface="Arial" pitchFamily="34" charset="0"/>
              <a:buNone/>
            </a:pPr>
            <a:r>
              <a:rPr lang="en-GB" sz="1400" dirty="0">
                <a:solidFill>
                  <a:srgbClr val="FF0000"/>
                </a:solidFill>
                <a:latin typeface="Bahnschrift SemiLight Condensed" panose="020B0502040204020203" pitchFamily="34" charset="0"/>
              </a:rPr>
              <a:t>add_trace(y = ~rollingAvg, name = "Rolling avg", </a:t>
            </a:r>
          </a:p>
          <a:p>
            <a:pPr marL="4572" lvl="1" indent="0">
              <a:buFont typeface="Arial" pitchFamily="34" charset="0"/>
              <a:buNone/>
            </a:pPr>
            <a:r>
              <a:rPr lang="en-GB" sz="1400" dirty="0">
                <a:solidFill>
                  <a:srgbClr val="FF0000"/>
                </a:solidFill>
                <a:latin typeface="Bahnschrift SemiLight Condensed" panose="020B0502040204020203" pitchFamily="34" charset="0"/>
              </a:rPr>
              <a:t>	type = “scatter”, mode = “lines”)</a:t>
            </a:r>
            <a:endParaRPr lang="en-GB" sz="1600" dirty="0">
              <a:solidFill>
                <a:srgbClr val="FF0000"/>
              </a:solidFill>
              <a:latin typeface="Bahnschrift SemiLight Condensed" panose="020B0502040204020203" pitchFamily="34" charset="0"/>
            </a:endParaRPr>
          </a:p>
        </p:txBody>
      </p:sp>
      <p:pic>
        <p:nvPicPr>
          <p:cNvPr id="10" name="Picture 9">
            <a:extLst>
              <a:ext uri="{FF2B5EF4-FFF2-40B4-BE49-F238E27FC236}">
                <a16:creationId xmlns:a16="http://schemas.microsoft.com/office/drawing/2014/main" id="{EF565DD9-2ED8-4B48-AF12-8E95172697AD}"/>
              </a:ext>
            </a:extLst>
          </p:cNvPr>
          <p:cNvPicPr>
            <a:picLocks noChangeAspect="1"/>
          </p:cNvPicPr>
          <p:nvPr/>
        </p:nvPicPr>
        <p:blipFill>
          <a:blip r:embed="rId2"/>
          <a:stretch>
            <a:fillRect/>
          </a:stretch>
        </p:blipFill>
        <p:spPr>
          <a:xfrm>
            <a:off x="5846507" y="579748"/>
            <a:ext cx="6050474" cy="2319949"/>
          </a:xfrm>
          <a:prstGeom prst="rect">
            <a:avLst/>
          </a:prstGeom>
        </p:spPr>
      </p:pic>
      <p:pic>
        <p:nvPicPr>
          <p:cNvPr id="12" name="Picture 11">
            <a:extLst>
              <a:ext uri="{FF2B5EF4-FFF2-40B4-BE49-F238E27FC236}">
                <a16:creationId xmlns:a16="http://schemas.microsoft.com/office/drawing/2014/main" id="{5C34D2A9-86C1-4B98-B90C-74A7F5794D2D}"/>
              </a:ext>
            </a:extLst>
          </p:cNvPr>
          <p:cNvPicPr>
            <a:picLocks noChangeAspect="1"/>
          </p:cNvPicPr>
          <p:nvPr/>
        </p:nvPicPr>
        <p:blipFill>
          <a:blip r:embed="rId3"/>
          <a:stretch>
            <a:fillRect/>
          </a:stretch>
        </p:blipFill>
        <p:spPr>
          <a:xfrm>
            <a:off x="5754565" y="3749281"/>
            <a:ext cx="6050474" cy="2745916"/>
          </a:xfrm>
          <a:prstGeom prst="rect">
            <a:avLst/>
          </a:prstGeom>
        </p:spPr>
      </p:pic>
      <p:sp>
        <p:nvSpPr>
          <p:cNvPr id="2" name="TextBox 1">
            <a:extLst>
              <a:ext uri="{FF2B5EF4-FFF2-40B4-BE49-F238E27FC236}">
                <a16:creationId xmlns:a16="http://schemas.microsoft.com/office/drawing/2014/main" id="{8EDD677E-47C9-4411-BC2F-731A58217FC3}"/>
              </a:ext>
            </a:extLst>
          </p:cNvPr>
          <p:cNvSpPr txBox="1"/>
          <p:nvPr/>
        </p:nvSpPr>
        <p:spPr>
          <a:xfrm>
            <a:off x="707781" y="2802290"/>
            <a:ext cx="6572250" cy="1200329"/>
          </a:xfrm>
          <a:prstGeom prst="rect">
            <a:avLst/>
          </a:prstGeom>
          <a:noFill/>
        </p:spPr>
        <p:txBody>
          <a:bodyPr wrap="square" rtlCol="0">
            <a:spAutoFit/>
          </a:bodyPr>
          <a:lstStyle/>
          <a:p>
            <a:r>
              <a:rPr lang="en-GB" sz="1800" dirty="0">
                <a:solidFill>
                  <a:schemeClr val="tx1"/>
                </a:solidFill>
                <a:latin typeface="+mj-lt"/>
              </a:rPr>
              <a:t>Note: add_trace in this case can be replaced with add_lines if you want to be more specific about the type of layer you are adding. If using add_lines, there is no need to specify type or mode. </a:t>
            </a:r>
          </a:p>
          <a:p>
            <a:endParaRPr lang="en-GB" dirty="0"/>
          </a:p>
        </p:txBody>
      </p:sp>
    </p:spTree>
    <p:extLst>
      <p:ext uri="{BB962C8B-B14F-4D97-AF65-F5344CB8AC3E}">
        <p14:creationId xmlns:p14="http://schemas.microsoft.com/office/powerpoint/2010/main" val="264659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54C4829-CF39-4CF4-973E-6F5A32F8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2BC1419B-3930-4781-8C46-F7EB820C3977}"/>
              </a:ext>
            </a:extLst>
          </p:cNvPr>
          <p:cNvSpPr>
            <a:spLocks noGrp="1"/>
          </p:cNvSpPr>
          <p:nvPr>
            <p:ph idx="1"/>
          </p:nvPr>
        </p:nvSpPr>
        <p:spPr>
          <a:xfrm>
            <a:off x="965199" y="685689"/>
            <a:ext cx="7808141" cy="3766185"/>
          </a:xfrm>
        </p:spPr>
        <p:txBody>
          <a:bodyPr>
            <a:normAutofit/>
          </a:bodyPr>
          <a:lstStyle/>
          <a:p>
            <a:r>
              <a:rPr lang="en-GB" dirty="0"/>
              <a:t>More customisation</a:t>
            </a:r>
          </a:p>
        </p:txBody>
      </p:sp>
      <p:sp>
        <p:nvSpPr>
          <p:cNvPr id="2" name="TextBox 1">
            <a:extLst>
              <a:ext uri="{FF2B5EF4-FFF2-40B4-BE49-F238E27FC236}">
                <a16:creationId xmlns:a16="http://schemas.microsoft.com/office/drawing/2014/main" id="{197CB26D-A07F-48D5-B20B-160BCA709E71}"/>
              </a:ext>
            </a:extLst>
          </p:cNvPr>
          <p:cNvSpPr txBox="1"/>
          <p:nvPr/>
        </p:nvSpPr>
        <p:spPr>
          <a:xfrm>
            <a:off x="1011116" y="1279281"/>
            <a:ext cx="6392008" cy="1600438"/>
          </a:xfrm>
          <a:prstGeom prst="rect">
            <a:avLst/>
          </a:prstGeom>
          <a:noFill/>
        </p:spPr>
        <p:txBody>
          <a:bodyPr wrap="square" rtlCol="0">
            <a:spAutoFit/>
          </a:bodyPr>
          <a:lstStyle/>
          <a:p>
            <a:r>
              <a:rPr lang="en-GB" sz="1600" u="sng" dirty="0">
                <a:latin typeface="Bahnschrift SemiLight Condensed" panose="020B0502040204020203" pitchFamily="34" charset="0"/>
              </a:rPr>
              <a:t>Changing legend position</a:t>
            </a:r>
          </a:p>
          <a:p>
            <a:r>
              <a:rPr lang="en-GB" sz="1600" dirty="0">
                <a:solidFill>
                  <a:schemeClr val="accent1"/>
                </a:solidFill>
                <a:latin typeface="Bahnschrift SemiLight Condensed" panose="020B0502040204020203" pitchFamily="34" charset="0"/>
              </a:rPr>
              <a:t>…</a:t>
            </a:r>
          </a:p>
          <a:p>
            <a:r>
              <a:rPr lang="en-GB" sz="1600" dirty="0">
                <a:solidFill>
                  <a:schemeClr val="accent1"/>
                </a:solidFill>
                <a:latin typeface="Bahnschrift SemiLight Condensed" panose="020B0502040204020203" pitchFamily="34" charset="0"/>
              </a:rPr>
              <a:t>layout(title = "Positive cases over time", hovermode = "x unified",         </a:t>
            </a:r>
          </a:p>
          <a:p>
            <a:r>
              <a:rPr lang="en-GB" sz="1600" dirty="0">
                <a:solidFill>
                  <a:schemeClr val="accent1"/>
                </a:solidFill>
                <a:latin typeface="Bahnschrift SemiLight Condensed" panose="020B0502040204020203" pitchFamily="34" charset="0"/>
              </a:rPr>
              <a:t>	</a:t>
            </a:r>
            <a:r>
              <a:rPr lang="en-GB" sz="1600" dirty="0">
                <a:solidFill>
                  <a:srgbClr val="FF0000"/>
                </a:solidFill>
                <a:latin typeface="Bahnschrift SemiLight Condensed" panose="020B0502040204020203" pitchFamily="34" charset="0"/>
              </a:rPr>
              <a:t>legend = list(orientation = "h", xanchor = "center", x = 0.5)</a:t>
            </a:r>
            <a:r>
              <a:rPr lang="en-GB" sz="1600" dirty="0">
                <a:solidFill>
                  <a:schemeClr val="accent1"/>
                </a:solidFill>
                <a:latin typeface="Bahnschrift SemiLight Condensed" panose="020B0502040204020203" pitchFamily="34" charset="0"/>
              </a:rPr>
              <a:t>,</a:t>
            </a:r>
          </a:p>
          <a:p>
            <a:r>
              <a:rPr lang="en-GB" sz="1600" dirty="0">
                <a:solidFill>
                  <a:schemeClr val="accent1"/>
                </a:solidFill>
                <a:latin typeface="Bahnschrift SemiLight Condensed" panose="020B0502040204020203" pitchFamily="34" charset="0"/>
              </a:rPr>
              <a:t>	xaxis = list(title = ""))</a:t>
            </a:r>
          </a:p>
          <a:p>
            <a:endParaRPr lang="en-GB" dirty="0"/>
          </a:p>
        </p:txBody>
      </p:sp>
      <p:pic>
        <p:nvPicPr>
          <p:cNvPr id="4" name="Picture 3">
            <a:extLst>
              <a:ext uri="{FF2B5EF4-FFF2-40B4-BE49-F238E27FC236}">
                <a16:creationId xmlns:a16="http://schemas.microsoft.com/office/drawing/2014/main" id="{0C32459A-92E3-4534-8D07-6C6B3EE6D004}"/>
              </a:ext>
            </a:extLst>
          </p:cNvPr>
          <p:cNvPicPr>
            <a:picLocks noChangeAspect="1"/>
          </p:cNvPicPr>
          <p:nvPr/>
        </p:nvPicPr>
        <p:blipFill>
          <a:blip r:embed="rId2"/>
          <a:stretch>
            <a:fillRect/>
          </a:stretch>
        </p:blipFill>
        <p:spPr>
          <a:xfrm>
            <a:off x="7268901" y="231027"/>
            <a:ext cx="3646056" cy="2047785"/>
          </a:xfrm>
          <a:prstGeom prst="rect">
            <a:avLst/>
          </a:prstGeom>
        </p:spPr>
      </p:pic>
      <p:sp>
        <p:nvSpPr>
          <p:cNvPr id="7" name="TextBox 6">
            <a:extLst>
              <a:ext uri="{FF2B5EF4-FFF2-40B4-BE49-F238E27FC236}">
                <a16:creationId xmlns:a16="http://schemas.microsoft.com/office/drawing/2014/main" id="{88F682B7-CEAB-4BB0-AC06-792B87F1EEB7}"/>
              </a:ext>
            </a:extLst>
          </p:cNvPr>
          <p:cNvSpPr txBox="1"/>
          <p:nvPr/>
        </p:nvSpPr>
        <p:spPr>
          <a:xfrm>
            <a:off x="965199" y="3159319"/>
            <a:ext cx="6392008" cy="830997"/>
          </a:xfrm>
          <a:prstGeom prst="rect">
            <a:avLst/>
          </a:prstGeom>
          <a:noFill/>
        </p:spPr>
        <p:txBody>
          <a:bodyPr wrap="square" rtlCol="0">
            <a:spAutoFit/>
          </a:bodyPr>
          <a:lstStyle/>
          <a:p>
            <a:r>
              <a:rPr lang="en-GB" sz="1600" u="sng" dirty="0">
                <a:latin typeface="Bahnschrift SemiLight Condensed" panose="020B0502040204020203" pitchFamily="34" charset="0"/>
              </a:rPr>
              <a:t>Changing hover text template</a:t>
            </a:r>
          </a:p>
          <a:p>
            <a:r>
              <a:rPr lang="en-GB" sz="1600" dirty="0">
                <a:solidFill>
                  <a:schemeClr val="accent1"/>
                </a:solidFill>
                <a:latin typeface="Bahnschrift SemiLight Condensed" panose="020B0502040204020203" pitchFamily="34" charset="0"/>
              </a:rPr>
              <a:t>…</a:t>
            </a:r>
          </a:p>
          <a:p>
            <a:r>
              <a:rPr lang="en-GB" sz="1600" dirty="0">
                <a:solidFill>
                  <a:schemeClr val="accent1"/>
                </a:solidFill>
                <a:latin typeface="Bahnschrift SemiLight Condensed" panose="020B0502040204020203" pitchFamily="34" charset="0"/>
              </a:rPr>
              <a:t>plot_ly(…, </a:t>
            </a:r>
            <a:r>
              <a:rPr lang="en-GB" sz="1600" dirty="0">
                <a:solidFill>
                  <a:srgbClr val="FF0000"/>
                </a:solidFill>
                <a:latin typeface="Bahnschrift SemiLight Condensed" panose="020B0502040204020203" pitchFamily="34" charset="0"/>
              </a:rPr>
              <a:t>hovertemplate = "%{y} &lt;b&gt;positive&lt;/b&gt; on %{x}"</a:t>
            </a:r>
            <a:r>
              <a:rPr lang="en-GB" sz="1600" dirty="0">
                <a:solidFill>
                  <a:schemeClr val="accent1"/>
                </a:solidFill>
                <a:latin typeface="Bahnschrift SemiLight Condensed" panose="020B0502040204020203" pitchFamily="34" charset="0"/>
              </a:rPr>
              <a:t>)</a:t>
            </a:r>
            <a:endParaRPr lang="en-GB" sz="2000" dirty="0">
              <a:latin typeface="Bahnschrift SemiLight Condensed" panose="020B0502040204020203" pitchFamily="34" charset="0"/>
            </a:endParaRPr>
          </a:p>
        </p:txBody>
      </p:sp>
      <p:pic>
        <p:nvPicPr>
          <p:cNvPr id="8" name="Picture 7">
            <a:extLst>
              <a:ext uri="{FF2B5EF4-FFF2-40B4-BE49-F238E27FC236}">
                <a16:creationId xmlns:a16="http://schemas.microsoft.com/office/drawing/2014/main" id="{68D039D7-5A53-4288-99CE-60FD9EE8B2BF}"/>
              </a:ext>
            </a:extLst>
          </p:cNvPr>
          <p:cNvPicPr>
            <a:picLocks noChangeAspect="1"/>
          </p:cNvPicPr>
          <p:nvPr/>
        </p:nvPicPr>
        <p:blipFill>
          <a:blip r:embed="rId3"/>
          <a:stretch>
            <a:fillRect/>
          </a:stretch>
        </p:blipFill>
        <p:spPr>
          <a:xfrm>
            <a:off x="7139768" y="2562202"/>
            <a:ext cx="3648394" cy="2070588"/>
          </a:xfrm>
          <a:prstGeom prst="rect">
            <a:avLst/>
          </a:prstGeom>
        </p:spPr>
      </p:pic>
      <p:sp>
        <p:nvSpPr>
          <p:cNvPr id="11" name="TextBox 10">
            <a:extLst>
              <a:ext uri="{FF2B5EF4-FFF2-40B4-BE49-F238E27FC236}">
                <a16:creationId xmlns:a16="http://schemas.microsoft.com/office/drawing/2014/main" id="{A5E367ED-7053-41F9-B36A-082BBB901B13}"/>
              </a:ext>
            </a:extLst>
          </p:cNvPr>
          <p:cNvSpPr txBox="1"/>
          <p:nvPr/>
        </p:nvSpPr>
        <p:spPr>
          <a:xfrm>
            <a:off x="879438" y="4451874"/>
            <a:ext cx="6392008" cy="2062103"/>
          </a:xfrm>
          <a:prstGeom prst="rect">
            <a:avLst/>
          </a:prstGeom>
          <a:noFill/>
        </p:spPr>
        <p:txBody>
          <a:bodyPr wrap="square" rtlCol="0">
            <a:spAutoFit/>
          </a:bodyPr>
          <a:lstStyle/>
          <a:p>
            <a:r>
              <a:rPr lang="en-GB" sz="1600" u="sng" dirty="0">
                <a:latin typeface="Bahnschrift SemiLight Condensed" panose="020B0502040204020203" pitchFamily="34" charset="0"/>
              </a:rPr>
              <a:t>Changing to specific colour</a:t>
            </a:r>
          </a:p>
          <a:p>
            <a:r>
              <a:rPr lang="en-GB" sz="1600" dirty="0">
                <a:solidFill>
                  <a:schemeClr val="accent1"/>
                </a:solidFill>
                <a:latin typeface="Bahnschrift SemiLight Condensed" panose="020B0502040204020203" pitchFamily="34" charset="0"/>
              </a:rPr>
              <a:t>cases %&gt;%   </a:t>
            </a:r>
          </a:p>
          <a:p>
            <a:r>
              <a:rPr lang="en-GB" sz="1600" dirty="0">
                <a:solidFill>
                  <a:schemeClr val="accent1"/>
                </a:solidFill>
                <a:latin typeface="Bahnschrift SemiLight Condensed" panose="020B0502040204020203" pitchFamily="34" charset="0"/>
              </a:rPr>
              <a:t>filter(areaName == "England") %&gt;%   </a:t>
            </a:r>
          </a:p>
          <a:p>
            <a:r>
              <a:rPr lang="en-GB" sz="1600" dirty="0">
                <a:solidFill>
                  <a:schemeClr val="accent1"/>
                </a:solidFill>
                <a:latin typeface="Bahnschrift SemiLight Condensed" panose="020B0502040204020203" pitchFamily="34" charset="0"/>
              </a:rPr>
              <a:t>arrange(date) %&gt;%   </a:t>
            </a:r>
          </a:p>
          <a:p>
            <a:r>
              <a:rPr lang="en-GB" sz="1600" dirty="0">
                <a:solidFill>
                  <a:schemeClr val="accent1"/>
                </a:solidFill>
                <a:latin typeface="Bahnschrift SemiLight Condensed" panose="020B0502040204020203" pitchFamily="34" charset="0"/>
              </a:rPr>
              <a:t>plot_ly(x = ~date) %&gt;%   </a:t>
            </a:r>
          </a:p>
          <a:p>
            <a:r>
              <a:rPr lang="en-GB" sz="1600" dirty="0">
                <a:solidFill>
                  <a:schemeClr val="accent1"/>
                </a:solidFill>
                <a:latin typeface="Bahnschrift SemiLight Condensed" panose="020B0502040204020203" pitchFamily="34" charset="0"/>
              </a:rPr>
              <a:t>add_bars(y = ~newCasesByPublishDate, name = "Daily cases", </a:t>
            </a:r>
          </a:p>
          <a:p>
            <a:r>
              <a:rPr lang="en-GB" sz="1600" dirty="0">
                <a:solidFill>
                  <a:schemeClr val="accent1"/>
                </a:solidFill>
                <a:latin typeface="Bahnschrift SemiLight Condensed" panose="020B0502040204020203" pitchFamily="34" charset="0"/>
              </a:rPr>
              <a:t>	</a:t>
            </a:r>
            <a:r>
              <a:rPr lang="en-GB" sz="1600" dirty="0">
                <a:solidFill>
                  <a:srgbClr val="FF0000"/>
                </a:solidFill>
                <a:latin typeface="Bahnschrift SemiLight Condensed" panose="020B0502040204020203" pitchFamily="34" charset="0"/>
              </a:rPr>
              <a:t>marker = list(color = "#5694ca")</a:t>
            </a:r>
            <a:r>
              <a:rPr lang="en-GB" sz="1600" dirty="0">
                <a:solidFill>
                  <a:schemeClr val="accent1"/>
                </a:solidFill>
                <a:latin typeface="Bahnschrift SemiLight Condensed" panose="020B0502040204020203" pitchFamily="34" charset="0"/>
              </a:rPr>
              <a:t>) %&gt;%   </a:t>
            </a:r>
          </a:p>
          <a:p>
            <a:r>
              <a:rPr lang="en-GB" sz="1600" dirty="0">
                <a:solidFill>
                  <a:schemeClr val="accent1"/>
                </a:solidFill>
                <a:latin typeface="Bahnschrift SemiLight Condensed" panose="020B0502040204020203" pitchFamily="34" charset="0"/>
              </a:rPr>
              <a:t>add_lines(y = ~rollingAvg, name = "Rolling avg", </a:t>
            </a:r>
            <a:r>
              <a:rPr lang="en-GB" sz="1600" dirty="0">
                <a:solidFill>
                  <a:srgbClr val="FF0000"/>
                </a:solidFill>
                <a:latin typeface="Bahnschrift SemiLight Condensed" panose="020B0502040204020203" pitchFamily="34" charset="0"/>
              </a:rPr>
              <a:t>line = list(color = "#003078")</a:t>
            </a:r>
            <a:r>
              <a:rPr lang="en-GB" sz="1600" dirty="0">
                <a:solidFill>
                  <a:schemeClr val="accent1"/>
                </a:solidFill>
                <a:latin typeface="Bahnschrift SemiLight Condensed" panose="020B0502040204020203" pitchFamily="34" charset="0"/>
              </a:rPr>
              <a:t>)</a:t>
            </a:r>
            <a:endParaRPr lang="en-GB" sz="2000" dirty="0">
              <a:latin typeface="Bahnschrift SemiLight Condensed" panose="020B0502040204020203" pitchFamily="34" charset="0"/>
            </a:endParaRPr>
          </a:p>
        </p:txBody>
      </p:sp>
      <p:pic>
        <p:nvPicPr>
          <p:cNvPr id="16" name="Picture 15">
            <a:extLst>
              <a:ext uri="{FF2B5EF4-FFF2-40B4-BE49-F238E27FC236}">
                <a16:creationId xmlns:a16="http://schemas.microsoft.com/office/drawing/2014/main" id="{B9A2061C-32F3-4DC4-9ECB-5A835651C4E9}"/>
              </a:ext>
            </a:extLst>
          </p:cNvPr>
          <p:cNvPicPr>
            <a:picLocks noChangeAspect="1"/>
          </p:cNvPicPr>
          <p:nvPr/>
        </p:nvPicPr>
        <p:blipFill>
          <a:blip r:embed="rId4"/>
          <a:stretch>
            <a:fillRect/>
          </a:stretch>
        </p:blipFill>
        <p:spPr>
          <a:xfrm>
            <a:off x="7139768" y="4796303"/>
            <a:ext cx="3692355" cy="1876984"/>
          </a:xfrm>
          <a:prstGeom prst="rect">
            <a:avLst/>
          </a:prstGeom>
        </p:spPr>
      </p:pic>
    </p:spTree>
    <p:extLst>
      <p:ext uri="{BB962C8B-B14F-4D97-AF65-F5344CB8AC3E}">
        <p14:creationId xmlns:p14="http://schemas.microsoft.com/office/powerpoint/2010/main" val="1230994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E60AB-9F7F-4F7F-BC2C-11051CC4EF28}"/>
              </a:ext>
            </a:extLst>
          </p:cNvPr>
          <p:cNvSpPr>
            <a:spLocks noGrp="1"/>
          </p:cNvSpPr>
          <p:nvPr>
            <p:ph type="title"/>
          </p:nvPr>
        </p:nvSpPr>
        <p:spPr/>
        <p:txBody>
          <a:bodyPr/>
          <a:lstStyle/>
          <a:p>
            <a:r>
              <a:rPr lang="en-GB" dirty="0"/>
              <a:t>Exercise 1</a:t>
            </a:r>
          </a:p>
        </p:txBody>
      </p:sp>
      <p:sp>
        <p:nvSpPr>
          <p:cNvPr id="3" name="Content Placeholder 2">
            <a:extLst>
              <a:ext uri="{FF2B5EF4-FFF2-40B4-BE49-F238E27FC236}">
                <a16:creationId xmlns:a16="http://schemas.microsoft.com/office/drawing/2014/main" id="{A8811D50-33F1-41B5-883C-230F674636CC}"/>
              </a:ext>
            </a:extLst>
          </p:cNvPr>
          <p:cNvSpPr>
            <a:spLocks noGrp="1"/>
          </p:cNvSpPr>
          <p:nvPr>
            <p:ph idx="1"/>
          </p:nvPr>
        </p:nvSpPr>
        <p:spPr>
          <a:xfrm>
            <a:off x="676656" y="2011680"/>
            <a:ext cx="10753725" cy="4763193"/>
          </a:xfrm>
        </p:spPr>
        <p:txBody>
          <a:bodyPr>
            <a:normAutofit fontScale="92500" lnSpcReduction="10000"/>
          </a:bodyPr>
          <a:lstStyle/>
          <a:p>
            <a:r>
              <a:rPr lang="en-GB" sz="2000" dirty="0"/>
              <a:t>Using the dataset given to you, make a </a:t>
            </a:r>
            <a:r>
              <a:rPr lang="en-GB" sz="2000" b="1" dirty="0"/>
              <a:t>bar plot </a:t>
            </a:r>
            <a:r>
              <a:rPr lang="en-GB" sz="2000" dirty="0"/>
              <a:t>showing </a:t>
            </a:r>
            <a:r>
              <a:rPr lang="en-GB" sz="2000" b="1" dirty="0"/>
              <a:t>daily COVID cases over time </a:t>
            </a:r>
            <a:r>
              <a:rPr lang="en-GB" sz="2000" dirty="0"/>
              <a:t>in </a:t>
            </a:r>
            <a:r>
              <a:rPr lang="en-GB" sz="2000" b="1" dirty="0"/>
              <a:t>England</a:t>
            </a:r>
            <a:r>
              <a:rPr lang="en-GB" sz="2000" dirty="0"/>
              <a:t>, with an </a:t>
            </a:r>
            <a:r>
              <a:rPr lang="en-GB" sz="2000" b="1" dirty="0"/>
              <a:t>additional line layer </a:t>
            </a:r>
            <a:r>
              <a:rPr lang="en-GB" sz="2000" dirty="0"/>
              <a:t>showing the </a:t>
            </a:r>
            <a:r>
              <a:rPr lang="en-GB" sz="2000" b="1" dirty="0"/>
              <a:t>rolling 7-day average </a:t>
            </a:r>
            <a:r>
              <a:rPr lang="en-GB" sz="2000" dirty="0"/>
              <a:t>over time. </a:t>
            </a:r>
            <a:r>
              <a:rPr lang="en-GB" sz="2000" b="1" dirty="0"/>
              <a:t>Name</a:t>
            </a:r>
            <a:r>
              <a:rPr lang="en-GB" sz="2000" dirty="0"/>
              <a:t> both layers - “Cases” and “ 7-day av)”. Finally, add a </a:t>
            </a:r>
            <a:r>
              <a:rPr lang="en-GB" sz="2000" b="1" dirty="0"/>
              <a:t>title</a:t>
            </a:r>
            <a:r>
              <a:rPr lang="en-GB" sz="2000" dirty="0"/>
              <a:t>. </a:t>
            </a:r>
          </a:p>
          <a:p>
            <a:endParaRPr lang="en-GB" sz="600" dirty="0"/>
          </a:p>
          <a:p>
            <a:r>
              <a:rPr lang="en-GB" sz="1800" dirty="0"/>
              <a:t>Hints:</a:t>
            </a:r>
          </a:p>
          <a:p>
            <a:r>
              <a:rPr lang="en-GB" sz="2200" dirty="0">
                <a:solidFill>
                  <a:schemeClr val="accent1"/>
                </a:solidFill>
                <a:latin typeface="Bahnschrift SemiLight Condensed" panose="020B0502040204020203" pitchFamily="34" charset="0"/>
              </a:rPr>
              <a:t>data %&gt;%</a:t>
            </a:r>
          </a:p>
          <a:p>
            <a:r>
              <a:rPr lang="en-GB" sz="2200" dirty="0">
                <a:solidFill>
                  <a:schemeClr val="accent1"/>
                </a:solidFill>
                <a:latin typeface="Bahnschrift SemiLight Condensed" panose="020B0502040204020203" pitchFamily="34" charset="0"/>
              </a:rPr>
              <a:t>plotly(x=?, y=~?, type=?, name=?) %&gt;%</a:t>
            </a:r>
          </a:p>
          <a:p>
            <a:r>
              <a:rPr lang="en-GB" sz="2200" dirty="0">
                <a:solidFill>
                  <a:schemeClr val="accent1"/>
                </a:solidFill>
                <a:latin typeface="Bahnschrift SemiLight Condensed" panose="020B0502040204020203" pitchFamily="34" charset="0"/>
              </a:rPr>
              <a:t>add_lines(…) %&gt;%</a:t>
            </a:r>
          </a:p>
          <a:p>
            <a:r>
              <a:rPr lang="en-GB" sz="2200" dirty="0">
                <a:solidFill>
                  <a:schemeClr val="accent1"/>
                </a:solidFill>
                <a:latin typeface="Bahnschrift SemiLight Condensed" panose="020B0502040204020203" pitchFamily="34" charset="0"/>
              </a:rPr>
              <a:t>layout(…)</a:t>
            </a:r>
          </a:p>
          <a:p>
            <a:endParaRPr lang="en-GB" sz="1000" dirty="0">
              <a:latin typeface="Bahnschrift SemiLight" panose="020B0502040204020203" pitchFamily="34" charset="0"/>
            </a:endParaRPr>
          </a:p>
          <a:p>
            <a:r>
              <a:rPr lang="en-GB" sz="1800" dirty="0">
                <a:latin typeface="Bahnschrift SemiLight" panose="020B0502040204020203" pitchFamily="34" charset="0"/>
                <a:hlinkClick r:id="rId2"/>
              </a:rPr>
              <a:t>CLICK HERE</a:t>
            </a:r>
            <a:r>
              <a:rPr lang="en-GB" sz="1800" dirty="0">
                <a:latin typeface="Bahnschrift SemiLight" panose="020B0502040204020203" pitchFamily="34" charset="0"/>
              </a:rPr>
              <a:t> for a link to the reference plot. </a:t>
            </a:r>
          </a:p>
          <a:p>
            <a:endParaRPr lang="en-GB" sz="1100" dirty="0">
              <a:latin typeface="Bahnschrift SemiLight" panose="020B0502040204020203" pitchFamily="34" charset="0"/>
            </a:endParaRPr>
          </a:p>
          <a:p>
            <a:r>
              <a:rPr lang="en-GB" sz="1800" dirty="0"/>
              <a:t>Bonus: </a:t>
            </a:r>
          </a:p>
          <a:p>
            <a:r>
              <a:rPr lang="en-GB" sz="1500" dirty="0">
                <a:latin typeface="Bahnschrift SemiLight" panose="020B0502040204020203" pitchFamily="34" charset="0"/>
              </a:rPr>
              <a:t>Try changing the line colour to “#003078” (line =  list(?)), changing the hovermode to “x unified”, and moving the legend to the bottom</a:t>
            </a:r>
            <a:endParaRPr lang="en-GB" sz="1700" dirty="0">
              <a:solidFill>
                <a:schemeClr val="accent1"/>
              </a:solidFill>
              <a:latin typeface="Bahnschrift SemiLight" panose="020B0502040204020203" pitchFamily="34" charset="0"/>
            </a:endParaRPr>
          </a:p>
        </p:txBody>
      </p:sp>
      <p:pic>
        <p:nvPicPr>
          <p:cNvPr id="5" name="Picture 4">
            <a:extLst>
              <a:ext uri="{FF2B5EF4-FFF2-40B4-BE49-F238E27FC236}">
                <a16:creationId xmlns:a16="http://schemas.microsoft.com/office/drawing/2014/main" id="{1CD5D6A6-740B-44EA-BEC3-97ED0D848D79}"/>
              </a:ext>
            </a:extLst>
          </p:cNvPr>
          <p:cNvPicPr>
            <a:picLocks noChangeAspect="1"/>
          </p:cNvPicPr>
          <p:nvPr/>
        </p:nvPicPr>
        <p:blipFill>
          <a:blip r:embed="rId3"/>
          <a:stretch>
            <a:fillRect/>
          </a:stretch>
        </p:blipFill>
        <p:spPr>
          <a:xfrm>
            <a:off x="4496584" y="2943445"/>
            <a:ext cx="6740165" cy="1884087"/>
          </a:xfrm>
          <a:prstGeom prst="rect">
            <a:avLst/>
          </a:prstGeom>
        </p:spPr>
      </p:pic>
    </p:spTree>
    <p:extLst>
      <p:ext uri="{BB962C8B-B14F-4D97-AF65-F5344CB8AC3E}">
        <p14:creationId xmlns:p14="http://schemas.microsoft.com/office/powerpoint/2010/main" val="1225894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8086-93FF-405F-B640-D7EA834818FB}"/>
              </a:ext>
            </a:extLst>
          </p:cNvPr>
          <p:cNvSpPr>
            <a:spLocks noGrp="1"/>
          </p:cNvSpPr>
          <p:nvPr>
            <p:ph type="title"/>
          </p:nvPr>
        </p:nvSpPr>
        <p:spPr/>
        <p:txBody>
          <a:bodyPr/>
          <a:lstStyle/>
          <a:p>
            <a:r>
              <a:rPr lang="en-GB" dirty="0"/>
              <a:t>Exercise 1: answers</a:t>
            </a:r>
          </a:p>
        </p:txBody>
      </p:sp>
      <p:sp>
        <p:nvSpPr>
          <p:cNvPr id="7" name="Content Placeholder 6">
            <a:extLst>
              <a:ext uri="{FF2B5EF4-FFF2-40B4-BE49-F238E27FC236}">
                <a16:creationId xmlns:a16="http://schemas.microsoft.com/office/drawing/2014/main" id="{382BF641-CA6C-42A7-A9A9-50C3327D689E}"/>
              </a:ext>
            </a:extLst>
          </p:cNvPr>
          <p:cNvSpPr>
            <a:spLocks noGrp="1"/>
          </p:cNvSpPr>
          <p:nvPr>
            <p:ph idx="1"/>
          </p:nvPr>
        </p:nvSpPr>
        <p:spPr>
          <a:xfrm>
            <a:off x="676656" y="2011680"/>
            <a:ext cx="10753725" cy="4547382"/>
          </a:xfrm>
        </p:spPr>
        <p:txBody>
          <a:bodyPr>
            <a:normAutofit fontScale="92500" lnSpcReduction="10000"/>
          </a:bodyPr>
          <a:lstStyle/>
          <a:p>
            <a:r>
              <a:rPr lang="en-GB" sz="2000" dirty="0">
                <a:solidFill>
                  <a:schemeClr val="accent1"/>
                </a:solidFill>
                <a:latin typeface="Bahnschrift SemiLight Condensed" panose="020B0502040204020203" pitchFamily="34" charset="0"/>
              </a:rPr>
              <a:t>cases %&gt;%   </a:t>
            </a:r>
          </a:p>
          <a:p>
            <a:r>
              <a:rPr lang="en-GB" sz="2000" dirty="0">
                <a:solidFill>
                  <a:schemeClr val="accent1"/>
                </a:solidFill>
                <a:latin typeface="Bahnschrift SemiLight Condensed" panose="020B0502040204020203" pitchFamily="34" charset="0"/>
              </a:rPr>
              <a:t>filter(areaName == "England") %&gt;%   </a:t>
            </a:r>
          </a:p>
          <a:p>
            <a:r>
              <a:rPr lang="en-GB" sz="2000" dirty="0">
                <a:solidFill>
                  <a:schemeClr val="accent1"/>
                </a:solidFill>
                <a:latin typeface="Bahnschrift SemiLight Condensed" panose="020B0502040204020203" pitchFamily="34" charset="0"/>
              </a:rPr>
              <a:t>arrange(date) %&gt;%   </a:t>
            </a:r>
          </a:p>
          <a:p>
            <a:r>
              <a:rPr lang="en-GB" sz="2000" dirty="0">
                <a:solidFill>
                  <a:schemeClr val="accent1"/>
                </a:solidFill>
                <a:latin typeface="Bahnschrift SemiLight Condensed" panose="020B0502040204020203" pitchFamily="34" charset="0"/>
              </a:rPr>
              <a:t>plot_ly(x = ~date, y = ~newCasesByPublishDate, type = "bar", name = "Cases") %&gt;%  </a:t>
            </a:r>
            <a:r>
              <a:rPr lang="en-GB" sz="2000" dirty="0">
                <a:solidFill>
                  <a:schemeClr val="accent6"/>
                </a:solidFill>
                <a:latin typeface="Bahnschrift SemiLight Condensed" panose="020B0502040204020203" pitchFamily="34" charset="0"/>
              </a:rPr>
              <a:t># make base bar plot named “Cases”  </a:t>
            </a:r>
          </a:p>
          <a:p>
            <a:r>
              <a:rPr lang="en-GB" sz="2000" dirty="0">
                <a:solidFill>
                  <a:schemeClr val="accent1"/>
                </a:solidFill>
                <a:latin typeface="Bahnschrift SemiLight Condensed" panose="020B0502040204020203" pitchFamily="34" charset="0"/>
              </a:rPr>
              <a:t>add_lines(y = ~rollingAvg, type = "scatter", mode = "lines", </a:t>
            </a:r>
            <a:r>
              <a:rPr lang="en-GB" sz="2000" dirty="0">
                <a:solidFill>
                  <a:schemeClr val="accent6"/>
                </a:solidFill>
                <a:latin typeface="Bahnschrift SemiLight Condensed" panose="020B0502040204020203" pitchFamily="34" charset="0"/>
              </a:rPr>
              <a:t># add line layer for rolling average</a:t>
            </a:r>
          </a:p>
          <a:p>
            <a:pPr lvl="1"/>
            <a:r>
              <a:rPr lang="en-GB" sz="2000" dirty="0">
                <a:solidFill>
                  <a:schemeClr val="accent1"/>
                </a:solidFill>
                <a:latin typeface="Bahnschrift SemiLight Condensed" panose="020B0502040204020203" pitchFamily="34" charset="0"/>
              </a:rPr>
              <a:t>name = "7-day av", line = list(color = '#003078')) %&gt;%  </a:t>
            </a:r>
            <a:r>
              <a:rPr lang="en-GB" sz="2000" dirty="0">
                <a:solidFill>
                  <a:schemeClr val="accent6"/>
                </a:solidFill>
                <a:latin typeface="Bahnschrift SemiLight Condensed" panose="020B0502040204020203" pitchFamily="34" charset="0"/>
              </a:rPr>
              <a:t># name it "7-day av" and change its colour </a:t>
            </a:r>
          </a:p>
          <a:p>
            <a:r>
              <a:rPr lang="en-GB" sz="2000" dirty="0">
                <a:solidFill>
                  <a:schemeClr val="accent1"/>
                </a:solidFill>
                <a:latin typeface="Bahnschrift SemiLight Condensed" panose="020B0502040204020203" pitchFamily="34" charset="0"/>
              </a:rPr>
              <a:t> layout(title = "Cases by specimen date", </a:t>
            </a:r>
            <a:r>
              <a:rPr lang="en-GB" sz="2000" dirty="0">
                <a:solidFill>
                  <a:schemeClr val="accent6"/>
                </a:solidFill>
                <a:latin typeface="Bahnschrift SemiLight Condensed" panose="020B0502040204020203" pitchFamily="34" charset="0"/>
              </a:rPr>
              <a:t># add title         </a:t>
            </a:r>
          </a:p>
          <a:p>
            <a:pPr lvl="1"/>
            <a:r>
              <a:rPr lang="en-GB" sz="2000" dirty="0">
                <a:solidFill>
                  <a:schemeClr val="accent1"/>
                </a:solidFill>
                <a:latin typeface="Bahnschrift SemiLight Condensed" panose="020B0502040204020203" pitchFamily="34" charset="0"/>
              </a:rPr>
              <a:t>hovermode = "x unified", </a:t>
            </a:r>
            <a:r>
              <a:rPr lang="en-GB" sz="2000" dirty="0">
                <a:solidFill>
                  <a:schemeClr val="accent6"/>
                </a:solidFill>
                <a:latin typeface="Bahnschrift SemiLight Condensed" panose="020B0502040204020203" pitchFamily="34" charset="0"/>
              </a:rPr>
              <a:t># modify tooltip         </a:t>
            </a:r>
          </a:p>
          <a:p>
            <a:pPr lvl="1"/>
            <a:r>
              <a:rPr lang="en-GB" sz="2000" dirty="0">
                <a:solidFill>
                  <a:schemeClr val="accent1"/>
                </a:solidFill>
                <a:latin typeface="Bahnschrift SemiLight Condensed" panose="020B0502040204020203" pitchFamily="34" charset="0"/>
              </a:rPr>
              <a:t>legend = list(orientation = "h", </a:t>
            </a:r>
            <a:r>
              <a:rPr lang="en-GB" sz="2000" dirty="0">
                <a:solidFill>
                  <a:schemeClr val="accent6"/>
                </a:solidFill>
                <a:latin typeface="Bahnschrift SemiLight Condensed" panose="020B0502040204020203" pitchFamily="34" charset="0"/>
              </a:rPr>
              <a:t># move legend to the bottom                       </a:t>
            </a:r>
          </a:p>
          <a:p>
            <a:pPr lvl="1"/>
            <a:r>
              <a:rPr lang="en-GB" sz="2000" dirty="0">
                <a:solidFill>
                  <a:schemeClr val="accent1"/>
                </a:solidFill>
                <a:latin typeface="Bahnschrift SemiLight Condensed" panose="020B0502040204020203" pitchFamily="34" charset="0"/>
              </a:rPr>
              <a:t>                           xanchor = "center",                        </a:t>
            </a:r>
          </a:p>
          <a:p>
            <a:pPr lvl="1"/>
            <a:r>
              <a:rPr lang="en-GB" sz="2000" dirty="0">
                <a:solidFill>
                  <a:schemeClr val="accent1"/>
                </a:solidFill>
                <a:latin typeface="Bahnschrift SemiLight Condensed" panose="020B0502040204020203" pitchFamily="34" charset="0"/>
              </a:rPr>
              <a:t>                           x = 0.2),         </a:t>
            </a:r>
          </a:p>
          <a:p>
            <a:pPr lvl="1"/>
            <a:r>
              <a:rPr lang="en-GB" sz="2000" dirty="0">
                <a:solidFill>
                  <a:schemeClr val="accent1"/>
                </a:solidFill>
                <a:latin typeface="Bahnschrift SemiLight Condensed" panose="020B0502040204020203" pitchFamily="34" charset="0"/>
              </a:rPr>
              <a:t>xaxis = list(title = ""), </a:t>
            </a:r>
            <a:r>
              <a:rPr lang="en-GB" sz="2000" dirty="0">
                <a:solidFill>
                  <a:schemeClr val="accent6"/>
                </a:solidFill>
                <a:latin typeface="Bahnschrift SemiLight Condensed" panose="020B0502040204020203" pitchFamily="34" charset="0"/>
              </a:rPr>
              <a:t># remove x axis title         </a:t>
            </a:r>
          </a:p>
          <a:p>
            <a:pPr lvl="1"/>
            <a:r>
              <a:rPr lang="en-GB" sz="2000" dirty="0">
                <a:solidFill>
                  <a:schemeClr val="accent1"/>
                </a:solidFill>
                <a:latin typeface="Bahnschrift SemiLight Condensed" panose="020B0502040204020203" pitchFamily="34" charset="0"/>
              </a:rPr>
              <a:t>yaxis = list(title = "")) </a:t>
            </a:r>
            <a:r>
              <a:rPr lang="en-GB" sz="2000" dirty="0">
                <a:solidFill>
                  <a:schemeClr val="accent6"/>
                </a:solidFill>
                <a:latin typeface="Bahnschrift SemiLight Condensed" panose="020B0502040204020203" pitchFamily="34" charset="0"/>
              </a:rPr>
              <a:t># remove y axis title</a:t>
            </a:r>
          </a:p>
        </p:txBody>
      </p:sp>
      <p:pic>
        <p:nvPicPr>
          <p:cNvPr id="4" name="Picture 3">
            <a:extLst>
              <a:ext uri="{FF2B5EF4-FFF2-40B4-BE49-F238E27FC236}">
                <a16:creationId xmlns:a16="http://schemas.microsoft.com/office/drawing/2014/main" id="{D9D1A58B-BBD5-44C6-A5E8-C7076A124CAC}"/>
              </a:ext>
            </a:extLst>
          </p:cNvPr>
          <p:cNvPicPr>
            <a:picLocks noChangeAspect="1"/>
          </p:cNvPicPr>
          <p:nvPr/>
        </p:nvPicPr>
        <p:blipFill>
          <a:blip r:embed="rId2"/>
          <a:stretch>
            <a:fillRect/>
          </a:stretch>
        </p:blipFill>
        <p:spPr>
          <a:xfrm>
            <a:off x="6096000" y="4164126"/>
            <a:ext cx="5270987" cy="2646350"/>
          </a:xfrm>
          <a:prstGeom prst="rect">
            <a:avLst/>
          </a:prstGeom>
        </p:spPr>
      </p:pic>
    </p:spTree>
    <p:extLst>
      <p:ext uri="{BB962C8B-B14F-4D97-AF65-F5344CB8AC3E}">
        <p14:creationId xmlns:p14="http://schemas.microsoft.com/office/powerpoint/2010/main" val="3882389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6" descr="Coffee">
            <a:extLst>
              <a:ext uri="{FF2B5EF4-FFF2-40B4-BE49-F238E27FC236}">
                <a16:creationId xmlns:a16="http://schemas.microsoft.com/office/drawing/2014/main" id="{C883E7E4-20AA-44F1-9B9E-86CCC0C807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985" y="1703445"/>
            <a:ext cx="3448478" cy="3448478"/>
          </a:xfrm>
          <a:prstGeom prst="rect">
            <a:avLst/>
          </a:prstGeom>
        </p:spPr>
      </p:pic>
      <p:sp>
        <p:nvSpPr>
          <p:cNvPr id="3" name="Content Placeholder 2">
            <a:extLst>
              <a:ext uri="{FF2B5EF4-FFF2-40B4-BE49-F238E27FC236}">
                <a16:creationId xmlns:a16="http://schemas.microsoft.com/office/drawing/2014/main" id="{825EE902-B649-4B25-8421-979DD703F846}"/>
              </a:ext>
            </a:extLst>
          </p:cNvPr>
          <p:cNvSpPr>
            <a:spLocks noGrp="1"/>
          </p:cNvSpPr>
          <p:nvPr>
            <p:ph idx="1"/>
          </p:nvPr>
        </p:nvSpPr>
        <p:spPr>
          <a:xfrm>
            <a:off x="4702557" y="2011680"/>
            <a:ext cx="6428994" cy="3766185"/>
          </a:xfrm>
        </p:spPr>
        <p:txBody>
          <a:bodyPr>
            <a:normAutofit/>
          </a:bodyPr>
          <a:lstStyle/>
          <a:p>
            <a:r>
              <a:rPr lang="en-GB" dirty="0"/>
              <a:t>Break</a:t>
            </a:r>
          </a:p>
        </p:txBody>
      </p:sp>
    </p:spTree>
    <p:extLst>
      <p:ext uri="{BB962C8B-B14F-4D97-AF65-F5344CB8AC3E}">
        <p14:creationId xmlns:p14="http://schemas.microsoft.com/office/powerpoint/2010/main" val="2073026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2AC6A-083D-40EC-ACCC-1488C3D011B2}"/>
              </a:ext>
            </a:extLst>
          </p:cNvPr>
          <p:cNvSpPr>
            <a:spLocks noGrp="1"/>
          </p:cNvSpPr>
          <p:nvPr>
            <p:ph type="title"/>
          </p:nvPr>
        </p:nvSpPr>
        <p:spPr/>
        <p:txBody>
          <a:bodyPr/>
          <a:lstStyle/>
          <a:p>
            <a:r>
              <a:rPr lang="en-GB" dirty="0"/>
              <a:t>Learning objectives</a:t>
            </a:r>
          </a:p>
        </p:txBody>
      </p:sp>
      <p:sp>
        <p:nvSpPr>
          <p:cNvPr id="3" name="Content Placeholder 2">
            <a:extLst>
              <a:ext uri="{FF2B5EF4-FFF2-40B4-BE49-F238E27FC236}">
                <a16:creationId xmlns:a16="http://schemas.microsoft.com/office/drawing/2014/main" id="{BE835F96-AFC0-424D-8F78-EBF388B6748B}"/>
              </a:ext>
            </a:extLst>
          </p:cNvPr>
          <p:cNvSpPr>
            <a:spLocks noGrp="1"/>
          </p:cNvSpPr>
          <p:nvPr>
            <p:ph idx="1"/>
          </p:nvPr>
        </p:nvSpPr>
        <p:spPr/>
        <p:txBody>
          <a:bodyPr>
            <a:normAutofit/>
          </a:bodyPr>
          <a:lstStyle/>
          <a:p>
            <a:pPr marL="457200" indent="-457200">
              <a:buFont typeface="+mj-lt"/>
              <a:buAutoNum type="arabicPeriod"/>
            </a:pPr>
            <a:r>
              <a:rPr lang="en-GB" dirty="0"/>
              <a:t>What are interactive plots/graphs?</a:t>
            </a:r>
          </a:p>
          <a:p>
            <a:pPr marL="457200" indent="-457200">
              <a:buFont typeface="+mj-lt"/>
              <a:buAutoNum type="arabicPeriod"/>
            </a:pPr>
            <a:r>
              <a:rPr lang="en-GB" dirty="0"/>
              <a:t>When it’s appropriate to use interactive visualisations over static and vice versa</a:t>
            </a:r>
          </a:p>
          <a:p>
            <a:pPr marL="457200" indent="-457200">
              <a:buFont typeface="+mj-lt"/>
              <a:buAutoNum type="arabicPeriod"/>
            </a:pPr>
            <a:r>
              <a:rPr lang="en-GB" dirty="0"/>
              <a:t>Basic uses of plotly and echarts4r packages </a:t>
            </a:r>
          </a:p>
          <a:p>
            <a:pPr marL="457200" indent="-457200">
              <a:buFont typeface="+mj-lt"/>
              <a:buAutoNum type="arabicPeriod"/>
            </a:pPr>
            <a:r>
              <a:rPr lang="en-GB" dirty="0"/>
              <a:t>How to refer to JS documentation to add extra functionality to your plots</a:t>
            </a:r>
          </a:p>
          <a:p>
            <a:pPr marL="457200" indent="-457200">
              <a:buFont typeface="+mj-lt"/>
              <a:buAutoNum type="arabicPeriod"/>
            </a:pPr>
            <a:r>
              <a:rPr lang="en-GB" dirty="0"/>
              <a:t>How to present your interactive plots in Rmarkdown documents or Shiny apps</a:t>
            </a:r>
          </a:p>
          <a:p>
            <a:endParaRPr lang="en-GB" dirty="0"/>
          </a:p>
        </p:txBody>
      </p:sp>
    </p:spTree>
    <p:extLst>
      <p:ext uri="{BB962C8B-B14F-4D97-AF65-F5344CB8AC3E}">
        <p14:creationId xmlns:p14="http://schemas.microsoft.com/office/powerpoint/2010/main" val="116180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9BCC1-7728-402B-8101-7B80AFFA0EFE}"/>
              </a:ext>
            </a:extLst>
          </p:cNvPr>
          <p:cNvSpPr>
            <a:spLocks noGrp="1"/>
          </p:cNvSpPr>
          <p:nvPr>
            <p:ph type="title"/>
          </p:nvPr>
        </p:nvSpPr>
        <p:spPr/>
        <p:txBody>
          <a:bodyPr/>
          <a:lstStyle/>
          <a:p>
            <a:r>
              <a:rPr lang="en-GB" dirty="0"/>
              <a:t>ADVANCED: Adding buttons / dropdown</a:t>
            </a:r>
          </a:p>
        </p:txBody>
      </p:sp>
      <p:sp>
        <p:nvSpPr>
          <p:cNvPr id="3" name="Content Placeholder 2">
            <a:extLst>
              <a:ext uri="{FF2B5EF4-FFF2-40B4-BE49-F238E27FC236}">
                <a16:creationId xmlns:a16="http://schemas.microsoft.com/office/drawing/2014/main" id="{B171A12F-F021-48E7-88B6-D29B5B6D20FB}"/>
              </a:ext>
            </a:extLst>
          </p:cNvPr>
          <p:cNvSpPr>
            <a:spLocks noGrp="1"/>
          </p:cNvSpPr>
          <p:nvPr>
            <p:ph idx="1"/>
          </p:nvPr>
        </p:nvSpPr>
        <p:spPr>
          <a:xfrm>
            <a:off x="676656" y="2011680"/>
            <a:ext cx="10753725" cy="4521005"/>
          </a:xfrm>
        </p:spPr>
        <p:txBody>
          <a:bodyPr>
            <a:normAutofit fontScale="92500" lnSpcReduction="10000"/>
          </a:bodyPr>
          <a:lstStyle/>
          <a:p>
            <a:pPr marL="0" indent="0">
              <a:buNone/>
            </a:pPr>
            <a:r>
              <a:rPr lang="en-GB" b="1" dirty="0"/>
              <a:t>Uses JS functions</a:t>
            </a:r>
            <a:r>
              <a:rPr lang="en-GB" dirty="0"/>
              <a:t>, so R code will seem a bit more complicated, because we will be “creating” the button and menu structures. </a:t>
            </a:r>
            <a:r>
              <a:rPr lang="en-GB" b="1" dirty="0"/>
              <a:t>You will use lists objects a lot </a:t>
            </a:r>
            <a:r>
              <a:rPr lang="en-GB" dirty="0"/>
              <a:t>because it is the most complex R object that can contain multiple elements of multiple types. </a:t>
            </a:r>
          </a:p>
          <a:p>
            <a:pPr marL="0" indent="0">
              <a:buNone/>
            </a:pPr>
            <a:endParaRPr lang="en-GB" dirty="0"/>
          </a:p>
          <a:p>
            <a:pPr marL="0" indent="0">
              <a:buNone/>
            </a:pPr>
            <a:r>
              <a:rPr lang="en-GB" dirty="0"/>
              <a:t>"restyle": modify data or data attributes</a:t>
            </a:r>
          </a:p>
          <a:p>
            <a:pPr marL="0" indent="0">
              <a:buNone/>
            </a:pPr>
            <a:r>
              <a:rPr lang="en-GB" dirty="0"/>
              <a:t>"relayout": modify layout attributes</a:t>
            </a:r>
          </a:p>
          <a:p>
            <a:pPr marL="0" indent="0">
              <a:buNone/>
            </a:pPr>
            <a:r>
              <a:rPr lang="en-GB" dirty="0"/>
              <a:t>"update": modify data and layout attributes</a:t>
            </a:r>
          </a:p>
          <a:p>
            <a:endParaRPr lang="en-GB" dirty="0"/>
          </a:p>
          <a:p>
            <a:r>
              <a:rPr lang="en-GB" dirty="0"/>
              <a:t>More guidance and example code here: </a:t>
            </a:r>
          </a:p>
          <a:p>
            <a:r>
              <a:rPr lang="en-GB" dirty="0">
                <a:hlinkClick r:id="rId2"/>
              </a:rPr>
              <a:t>https://plotly.com/r/custom-buttons/</a:t>
            </a:r>
            <a:endParaRPr lang="en-GB" dirty="0"/>
          </a:p>
          <a:p>
            <a:r>
              <a:rPr lang="en-GB" dirty="0">
                <a:hlinkClick r:id="rId3"/>
              </a:rPr>
              <a:t>https://plotly.com/r/reference/</a:t>
            </a:r>
            <a:endParaRPr lang="en-GB" dirty="0"/>
          </a:p>
        </p:txBody>
      </p:sp>
    </p:spTree>
    <p:extLst>
      <p:ext uri="{BB962C8B-B14F-4D97-AF65-F5344CB8AC3E}">
        <p14:creationId xmlns:p14="http://schemas.microsoft.com/office/powerpoint/2010/main" val="3952455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C1D2260-E535-43C4-822F-2D6D7AF652BB}"/>
              </a:ext>
            </a:extLst>
          </p:cNvPr>
          <p:cNvSpPr>
            <a:spLocks noGrp="1"/>
          </p:cNvSpPr>
          <p:nvPr>
            <p:ph idx="1"/>
          </p:nvPr>
        </p:nvSpPr>
        <p:spPr>
          <a:xfrm>
            <a:off x="842106" y="373562"/>
            <a:ext cx="5127871" cy="6194292"/>
          </a:xfrm>
        </p:spPr>
        <p:txBody>
          <a:bodyPr>
            <a:normAutofit/>
          </a:bodyPr>
          <a:lstStyle/>
          <a:p>
            <a:pPr marL="4572" lvl="1" indent="0">
              <a:buNone/>
            </a:pPr>
            <a:endParaRPr lang="en-GB" sz="1400" dirty="0">
              <a:latin typeface="Bahnschrift SemiLight" panose="020B0502040204020203" pitchFamily="34" charset="0"/>
            </a:endParaRPr>
          </a:p>
          <a:p>
            <a:pPr marL="4572" lvl="1" indent="0">
              <a:buNone/>
            </a:pPr>
            <a:r>
              <a:rPr lang="en-GB" sz="1400" dirty="0"/>
              <a:t>In this example we will use restyle method to modify the “type” into either “bar” or “scatter”</a:t>
            </a:r>
          </a:p>
          <a:p>
            <a:pPr marL="4572" lvl="1" indent="0">
              <a:buNone/>
            </a:pPr>
            <a:endParaRPr lang="en-GB" sz="1400" u="sng" dirty="0">
              <a:latin typeface="Bahnschrift SemiLight" panose="020B0502040204020203" pitchFamily="34" charset="0"/>
            </a:endParaRPr>
          </a:p>
          <a:p>
            <a:pPr marL="4572" lvl="1" indent="0">
              <a:buNone/>
            </a:pPr>
            <a:r>
              <a:rPr lang="en-GB" sz="1200" dirty="0">
                <a:solidFill>
                  <a:schemeClr val="accent1"/>
                </a:solidFill>
                <a:latin typeface="Bahnschrift SemiLight" panose="020B0502040204020203" pitchFamily="34" charset="0"/>
              </a:rPr>
              <a:t>button_list &lt;- list( </a:t>
            </a:r>
          </a:p>
          <a:p>
            <a:pPr marL="4572" lvl="1" indent="0">
              <a:buNone/>
            </a:pPr>
            <a:r>
              <a:rPr lang="en-GB" sz="1200" dirty="0">
                <a:solidFill>
                  <a:schemeClr val="accent1"/>
                </a:solidFill>
                <a:latin typeface="Bahnschrift SemiLight" panose="020B0502040204020203" pitchFamily="34" charset="0"/>
              </a:rPr>
              <a:t>	 list(    </a:t>
            </a:r>
          </a:p>
          <a:p>
            <a:pPr marL="4572" lvl="1" indent="0">
              <a:buNone/>
            </a:pPr>
            <a:r>
              <a:rPr lang="en-GB" sz="1200" dirty="0">
                <a:solidFill>
                  <a:schemeClr val="accent1"/>
                </a:solidFill>
                <a:latin typeface="Bahnschrift SemiLight" panose="020B0502040204020203" pitchFamily="34" charset="0"/>
              </a:rPr>
              <a:t>	method = </a:t>
            </a:r>
            <a:r>
              <a:rPr lang="en-GB" sz="1200" dirty="0">
                <a:solidFill>
                  <a:srgbClr val="FF0000"/>
                </a:solidFill>
                <a:latin typeface="Bahnschrift SemiLight" panose="020B0502040204020203" pitchFamily="34" charset="0"/>
              </a:rPr>
              <a:t>"restyle"</a:t>
            </a:r>
            <a:r>
              <a:rPr lang="en-GB" sz="1200" dirty="0">
                <a:solidFill>
                  <a:schemeClr val="accent1"/>
                </a:solidFill>
                <a:latin typeface="Bahnschrift SemiLight" panose="020B0502040204020203" pitchFamily="34" charset="0"/>
              </a:rPr>
              <a:t>,    </a:t>
            </a:r>
          </a:p>
          <a:p>
            <a:pPr marL="4572" lvl="1" indent="0">
              <a:buNone/>
            </a:pPr>
            <a:r>
              <a:rPr lang="en-GB" sz="1200" dirty="0">
                <a:solidFill>
                  <a:schemeClr val="accent1"/>
                </a:solidFill>
                <a:latin typeface="Bahnschrift SemiLight" panose="020B0502040204020203" pitchFamily="34" charset="0"/>
              </a:rPr>
              <a:t>	args = list</a:t>
            </a:r>
            <a:r>
              <a:rPr lang="en-GB" sz="1200" dirty="0">
                <a:solidFill>
                  <a:srgbClr val="FF0000"/>
                </a:solidFill>
                <a:latin typeface="Bahnschrift SemiLight" panose="020B0502040204020203" pitchFamily="34" charset="0"/>
              </a:rPr>
              <a:t>(“type"</a:t>
            </a:r>
            <a:r>
              <a:rPr lang="en-GB" sz="1200" dirty="0">
                <a:solidFill>
                  <a:schemeClr val="accent1"/>
                </a:solidFill>
                <a:latin typeface="Bahnschrift SemiLight" panose="020B0502040204020203" pitchFamily="34" charset="0"/>
              </a:rPr>
              <a:t>, </a:t>
            </a:r>
            <a:r>
              <a:rPr lang="en-GB" sz="1200" dirty="0">
                <a:solidFill>
                  <a:srgbClr val="FF0000"/>
                </a:solidFill>
                <a:latin typeface="Bahnschrift SemiLight" panose="020B0502040204020203" pitchFamily="34" charset="0"/>
              </a:rPr>
              <a:t>“scatter“)</a:t>
            </a:r>
            <a:r>
              <a:rPr lang="en-GB" sz="1200" dirty="0">
                <a:solidFill>
                  <a:schemeClr val="accent1"/>
                </a:solidFill>
                <a:latin typeface="Bahnschrift SemiLight" panose="020B0502040204020203" pitchFamily="34" charset="0"/>
              </a:rPr>
              <a:t>,</a:t>
            </a:r>
          </a:p>
          <a:p>
            <a:pPr marL="4572" lvl="1" indent="0">
              <a:buNone/>
            </a:pPr>
            <a:r>
              <a:rPr lang="en-GB" sz="1200" dirty="0">
                <a:solidFill>
                  <a:schemeClr val="accent1"/>
                </a:solidFill>
                <a:latin typeface="Bahnschrift SemiLight" panose="020B0502040204020203" pitchFamily="34" charset="0"/>
              </a:rPr>
              <a:t>	 label = “Scatter"),  </a:t>
            </a:r>
          </a:p>
          <a:p>
            <a:pPr marL="4572" lvl="1" indent="0">
              <a:buNone/>
            </a:pPr>
            <a:r>
              <a:rPr lang="en-GB" sz="1200" dirty="0">
                <a:solidFill>
                  <a:schemeClr val="accent1"/>
                </a:solidFill>
                <a:latin typeface="Bahnschrift SemiLight" panose="020B0502040204020203" pitchFamily="34" charset="0"/>
              </a:rPr>
              <a:t>	list(    </a:t>
            </a:r>
          </a:p>
          <a:p>
            <a:pPr marL="4572" lvl="1" indent="0">
              <a:buNone/>
            </a:pPr>
            <a:r>
              <a:rPr lang="en-GB" sz="1200" dirty="0">
                <a:solidFill>
                  <a:schemeClr val="accent1"/>
                </a:solidFill>
                <a:latin typeface="Bahnschrift SemiLight" panose="020B0502040204020203" pitchFamily="34" charset="0"/>
              </a:rPr>
              <a:t>	method = </a:t>
            </a:r>
            <a:r>
              <a:rPr lang="en-GB" sz="1200" dirty="0">
                <a:solidFill>
                  <a:srgbClr val="FF0000"/>
                </a:solidFill>
                <a:latin typeface="Bahnschrift SemiLight" panose="020B0502040204020203" pitchFamily="34" charset="0"/>
              </a:rPr>
              <a:t>"restyle"</a:t>
            </a:r>
            <a:r>
              <a:rPr lang="en-GB" sz="1200" dirty="0">
                <a:solidFill>
                  <a:schemeClr val="accent1"/>
                </a:solidFill>
                <a:latin typeface="Bahnschrift SemiLight" panose="020B0502040204020203" pitchFamily="34" charset="0"/>
              </a:rPr>
              <a:t>,    </a:t>
            </a:r>
          </a:p>
          <a:p>
            <a:pPr marL="4572" lvl="1" indent="0">
              <a:buNone/>
            </a:pPr>
            <a:r>
              <a:rPr lang="en-GB" sz="1200" dirty="0">
                <a:solidFill>
                  <a:schemeClr val="accent1"/>
                </a:solidFill>
                <a:latin typeface="Bahnschrift SemiLight" panose="020B0502040204020203" pitchFamily="34" charset="0"/>
              </a:rPr>
              <a:t>	args = list(</a:t>
            </a:r>
            <a:r>
              <a:rPr lang="en-GB" sz="1200" dirty="0">
                <a:solidFill>
                  <a:srgbClr val="FF0000"/>
                </a:solidFill>
                <a:latin typeface="Bahnschrift SemiLight" panose="020B0502040204020203" pitchFamily="34" charset="0"/>
              </a:rPr>
              <a:t>“type"</a:t>
            </a:r>
            <a:r>
              <a:rPr lang="en-GB" sz="1200" dirty="0">
                <a:solidFill>
                  <a:schemeClr val="accent1"/>
                </a:solidFill>
                <a:latin typeface="Bahnschrift SemiLight" panose="020B0502040204020203" pitchFamily="34" charset="0"/>
              </a:rPr>
              <a:t>, </a:t>
            </a:r>
            <a:r>
              <a:rPr lang="en-GB" sz="1200" dirty="0">
                <a:solidFill>
                  <a:srgbClr val="FF0000"/>
                </a:solidFill>
                <a:latin typeface="Bahnschrift SemiLight" panose="020B0502040204020203" pitchFamily="34" charset="0"/>
              </a:rPr>
              <a:t>" bar“)</a:t>
            </a:r>
            <a:r>
              <a:rPr lang="en-GB" sz="1200" dirty="0">
                <a:solidFill>
                  <a:schemeClr val="accent1"/>
                </a:solidFill>
                <a:latin typeface="Bahnschrift SemiLight" panose="020B0502040204020203" pitchFamily="34" charset="0"/>
              </a:rPr>
              <a:t>, </a:t>
            </a:r>
          </a:p>
          <a:p>
            <a:pPr marL="4572" lvl="1" indent="0">
              <a:buNone/>
            </a:pPr>
            <a:r>
              <a:rPr lang="en-GB" sz="1200" dirty="0">
                <a:solidFill>
                  <a:schemeClr val="accent1"/>
                </a:solidFill>
                <a:latin typeface="Bahnschrift SemiLight" panose="020B0502040204020203" pitchFamily="34" charset="0"/>
              </a:rPr>
              <a:t>	label = “Bar" ))</a:t>
            </a:r>
          </a:p>
          <a:p>
            <a:pPr marL="4572" lvl="1" indent="0">
              <a:buNone/>
            </a:pPr>
            <a:endParaRPr lang="en-GB" sz="1200" dirty="0">
              <a:solidFill>
                <a:schemeClr val="accent1"/>
              </a:solidFill>
              <a:latin typeface="Bahnschrift SemiLight" panose="020B0502040204020203" pitchFamily="34" charset="0"/>
            </a:endParaRPr>
          </a:p>
          <a:p>
            <a:pPr marL="4572" lvl="1" indent="0">
              <a:buNone/>
            </a:pPr>
            <a:r>
              <a:rPr lang="en-GB" sz="1200" dirty="0">
                <a:solidFill>
                  <a:schemeClr val="accent1"/>
                </a:solidFill>
                <a:latin typeface="Bahnschrift SemiLight" panose="020B0502040204020203" pitchFamily="34" charset="0"/>
              </a:rPr>
              <a:t>cases %&gt;%   </a:t>
            </a:r>
          </a:p>
          <a:p>
            <a:pPr marL="4572" lvl="1" indent="0">
              <a:buNone/>
            </a:pPr>
            <a:r>
              <a:rPr lang="en-GB" sz="1200" dirty="0">
                <a:solidFill>
                  <a:schemeClr val="accent1"/>
                </a:solidFill>
                <a:latin typeface="Bahnschrift SemiLight" panose="020B0502040204020203" pitchFamily="34" charset="0"/>
              </a:rPr>
              <a:t>filter(areaName == "England") %&gt;%  </a:t>
            </a:r>
          </a:p>
          <a:p>
            <a:pPr marL="4572" lvl="1" indent="0">
              <a:buNone/>
            </a:pPr>
            <a:r>
              <a:rPr lang="en-GB" sz="1200" dirty="0">
                <a:solidFill>
                  <a:schemeClr val="accent1"/>
                </a:solidFill>
                <a:latin typeface="Bahnschrift SemiLight" panose="020B0502040204020203" pitchFamily="34" charset="0"/>
              </a:rPr>
              <a:t> arrange(date) %&gt;%   </a:t>
            </a:r>
          </a:p>
          <a:p>
            <a:pPr marL="4572" lvl="1" indent="0">
              <a:buNone/>
            </a:pPr>
            <a:r>
              <a:rPr lang="en-GB" sz="1200" dirty="0">
                <a:solidFill>
                  <a:schemeClr val="accent1"/>
                </a:solidFill>
                <a:latin typeface="Bahnschrift SemiLight" panose="020B0502040204020203" pitchFamily="34" charset="0"/>
              </a:rPr>
              <a:t>plot_ly(x = ~date, y = ~newCasesByPublishDate, type = "bar",   </a:t>
            </a:r>
          </a:p>
          <a:p>
            <a:pPr marL="4572" lvl="1" indent="0">
              <a:buNone/>
            </a:pPr>
            <a:r>
              <a:rPr lang="en-GB" sz="1200" dirty="0">
                <a:solidFill>
                  <a:schemeClr val="accent1"/>
                </a:solidFill>
                <a:latin typeface="Bahnschrift SemiLight" panose="020B0502040204020203" pitchFamily="34" charset="0"/>
              </a:rPr>
              <a:t>	name = "Cases") %&gt;%   </a:t>
            </a:r>
          </a:p>
          <a:p>
            <a:pPr marL="4572" lvl="1" indent="0">
              <a:buNone/>
            </a:pPr>
            <a:r>
              <a:rPr lang="en-GB" sz="1200" dirty="0">
                <a:solidFill>
                  <a:schemeClr val="accent1"/>
                </a:solidFill>
                <a:latin typeface="Bahnschrift SemiLight" panose="020B0502040204020203" pitchFamily="34" charset="0"/>
              </a:rPr>
              <a:t>layout(</a:t>
            </a:r>
            <a:r>
              <a:rPr lang="en-GB" sz="1200" dirty="0">
                <a:solidFill>
                  <a:srgbClr val="FF0000"/>
                </a:solidFill>
                <a:latin typeface="Bahnschrift SemiLight" panose="020B0502040204020203" pitchFamily="34" charset="0"/>
              </a:rPr>
              <a:t>updatemenus</a:t>
            </a:r>
            <a:r>
              <a:rPr lang="en-GB" sz="1200" dirty="0">
                <a:solidFill>
                  <a:schemeClr val="accent1"/>
                </a:solidFill>
                <a:latin typeface="Bahnschrift SemiLight" panose="020B0502040204020203" pitchFamily="34" charset="0"/>
              </a:rPr>
              <a:t> = list(    </a:t>
            </a:r>
          </a:p>
          <a:p>
            <a:pPr marL="4572" lvl="1" indent="0">
              <a:buNone/>
            </a:pPr>
            <a:r>
              <a:rPr lang="en-GB" sz="1200" dirty="0">
                <a:solidFill>
                  <a:schemeClr val="accent1"/>
                </a:solidFill>
                <a:latin typeface="Bahnschrift SemiLight" panose="020B0502040204020203" pitchFamily="34" charset="0"/>
              </a:rPr>
              <a:t>	list(      </a:t>
            </a:r>
          </a:p>
          <a:p>
            <a:pPr marL="4572" lvl="1" indent="0">
              <a:buNone/>
            </a:pPr>
            <a:r>
              <a:rPr lang="en-GB" sz="1200" dirty="0">
                <a:solidFill>
                  <a:schemeClr val="accent1"/>
                </a:solidFill>
                <a:latin typeface="Bahnschrift SemiLight" panose="020B0502040204020203" pitchFamily="34" charset="0"/>
              </a:rPr>
              <a:t>	type = "buttons",      </a:t>
            </a:r>
          </a:p>
          <a:p>
            <a:pPr marL="4572" lvl="1" indent="0">
              <a:buNone/>
            </a:pPr>
            <a:r>
              <a:rPr lang="en-GB" sz="1200" dirty="0">
                <a:solidFill>
                  <a:schemeClr val="accent1"/>
                </a:solidFill>
                <a:latin typeface="Bahnschrift SemiLight" panose="020B0502040204020203" pitchFamily="34" charset="0"/>
              </a:rPr>
              <a:t>	y = 0.8,      </a:t>
            </a:r>
          </a:p>
          <a:p>
            <a:pPr marL="4572" lvl="1" indent="0">
              <a:buNone/>
            </a:pPr>
            <a:r>
              <a:rPr lang="en-GB" sz="1200" dirty="0">
                <a:solidFill>
                  <a:schemeClr val="accent1"/>
                </a:solidFill>
                <a:latin typeface="Bahnschrift SemiLight" panose="020B0502040204020203" pitchFamily="34" charset="0"/>
              </a:rPr>
              <a:t>	buttons = </a:t>
            </a:r>
            <a:r>
              <a:rPr lang="en-GB" sz="1200" dirty="0">
                <a:solidFill>
                  <a:srgbClr val="FF0000"/>
                </a:solidFill>
                <a:latin typeface="Bahnschrift SemiLight" panose="020B0502040204020203" pitchFamily="34" charset="0"/>
              </a:rPr>
              <a:t>button_list   </a:t>
            </a:r>
          </a:p>
          <a:p>
            <a:pPr marL="4572" lvl="1" indent="0">
              <a:buNone/>
            </a:pPr>
            <a:r>
              <a:rPr lang="en-GB" sz="1200" dirty="0">
                <a:solidFill>
                  <a:schemeClr val="accent1"/>
                </a:solidFill>
                <a:latin typeface="Bahnschrift SemiLight" panose="020B0502040204020203" pitchFamily="34" charset="0"/>
              </a:rPr>
              <a:t>	 )))</a:t>
            </a:r>
          </a:p>
          <a:p>
            <a:pPr marL="4572" lvl="1" indent="0">
              <a:buNone/>
            </a:pPr>
            <a:endParaRPr lang="en-GB" sz="1200" dirty="0">
              <a:solidFill>
                <a:schemeClr val="accent1"/>
              </a:solidFill>
              <a:latin typeface="Bahnschrift SemiLight" panose="020B0502040204020203" pitchFamily="34" charset="0"/>
            </a:endParaRPr>
          </a:p>
          <a:p>
            <a:pPr marL="4572" lvl="1" indent="0">
              <a:buNone/>
            </a:pPr>
            <a:endParaRPr lang="en-GB" sz="1400" dirty="0">
              <a:solidFill>
                <a:schemeClr val="accent1"/>
              </a:solidFill>
              <a:latin typeface="Bahnschrift SemiLight" panose="020B0502040204020203" pitchFamily="34" charset="0"/>
            </a:endParaRPr>
          </a:p>
          <a:p>
            <a:pPr marL="4572" lvl="1" indent="0">
              <a:buNone/>
            </a:pPr>
            <a:endParaRPr lang="en-GB" sz="2000" dirty="0"/>
          </a:p>
        </p:txBody>
      </p:sp>
      <p:pic>
        <p:nvPicPr>
          <p:cNvPr id="3" name="Picture 2">
            <a:extLst>
              <a:ext uri="{FF2B5EF4-FFF2-40B4-BE49-F238E27FC236}">
                <a16:creationId xmlns:a16="http://schemas.microsoft.com/office/drawing/2014/main" id="{A605EEFE-35CA-4795-B451-EF15559F68D4}"/>
              </a:ext>
            </a:extLst>
          </p:cNvPr>
          <p:cNvPicPr>
            <a:picLocks noChangeAspect="1"/>
          </p:cNvPicPr>
          <p:nvPr/>
        </p:nvPicPr>
        <p:blipFill>
          <a:blip r:embed="rId2"/>
          <a:stretch>
            <a:fillRect/>
          </a:stretch>
        </p:blipFill>
        <p:spPr>
          <a:xfrm>
            <a:off x="4977353" y="1253251"/>
            <a:ext cx="6747309" cy="2641464"/>
          </a:xfrm>
          <a:prstGeom prst="rect">
            <a:avLst/>
          </a:prstGeom>
        </p:spPr>
      </p:pic>
      <p:pic>
        <p:nvPicPr>
          <p:cNvPr id="6" name="Picture 5">
            <a:extLst>
              <a:ext uri="{FF2B5EF4-FFF2-40B4-BE49-F238E27FC236}">
                <a16:creationId xmlns:a16="http://schemas.microsoft.com/office/drawing/2014/main" id="{C69DD517-B2BB-4B28-A024-125E96973C34}"/>
              </a:ext>
            </a:extLst>
          </p:cNvPr>
          <p:cNvPicPr>
            <a:picLocks noChangeAspect="1"/>
          </p:cNvPicPr>
          <p:nvPr/>
        </p:nvPicPr>
        <p:blipFill>
          <a:blip r:embed="rId3"/>
          <a:stretch>
            <a:fillRect/>
          </a:stretch>
        </p:blipFill>
        <p:spPr>
          <a:xfrm>
            <a:off x="4977353" y="3894715"/>
            <a:ext cx="6659038" cy="2704290"/>
          </a:xfrm>
          <a:prstGeom prst="rect">
            <a:avLst/>
          </a:prstGeom>
        </p:spPr>
      </p:pic>
    </p:spTree>
    <p:extLst>
      <p:ext uri="{BB962C8B-B14F-4D97-AF65-F5344CB8AC3E}">
        <p14:creationId xmlns:p14="http://schemas.microsoft.com/office/powerpoint/2010/main" val="484589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AB5C8DCF-66D3-4417-8635-CD62FA1BE71E}"/>
              </a:ext>
            </a:extLst>
          </p:cNvPr>
          <p:cNvPicPr>
            <a:picLocks noGrp="1" noChangeAspect="1"/>
          </p:cNvPicPr>
          <p:nvPr>
            <p:ph idx="1"/>
          </p:nvPr>
        </p:nvPicPr>
        <p:blipFill>
          <a:blip r:embed="rId2"/>
          <a:stretch>
            <a:fillRect/>
          </a:stretch>
        </p:blipFill>
        <p:spPr>
          <a:xfrm>
            <a:off x="2033107" y="772332"/>
            <a:ext cx="8374084" cy="5586914"/>
          </a:xfrm>
        </p:spPr>
      </p:pic>
    </p:spTree>
    <p:extLst>
      <p:ext uri="{BB962C8B-B14F-4D97-AF65-F5344CB8AC3E}">
        <p14:creationId xmlns:p14="http://schemas.microsoft.com/office/powerpoint/2010/main" val="3499740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DE8FE-B100-4DE0-B140-3C13A9FD6654}"/>
              </a:ext>
            </a:extLst>
          </p:cNvPr>
          <p:cNvSpPr>
            <a:spLocks noGrp="1"/>
          </p:cNvSpPr>
          <p:nvPr>
            <p:ph type="title"/>
          </p:nvPr>
        </p:nvSpPr>
        <p:spPr/>
        <p:txBody>
          <a:bodyPr/>
          <a:lstStyle/>
          <a:p>
            <a:r>
              <a:rPr lang="en-GB" dirty="0"/>
              <a:t>Echarts</a:t>
            </a:r>
          </a:p>
        </p:txBody>
      </p:sp>
      <p:sp>
        <p:nvSpPr>
          <p:cNvPr id="3" name="Content Placeholder 2">
            <a:extLst>
              <a:ext uri="{FF2B5EF4-FFF2-40B4-BE49-F238E27FC236}">
                <a16:creationId xmlns:a16="http://schemas.microsoft.com/office/drawing/2014/main" id="{1C147D30-ACB7-4B5F-BAA2-F8FCDFF4542F}"/>
              </a:ext>
            </a:extLst>
          </p:cNvPr>
          <p:cNvSpPr>
            <a:spLocks noGrp="1"/>
          </p:cNvSpPr>
          <p:nvPr>
            <p:ph idx="1"/>
          </p:nvPr>
        </p:nvSpPr>
        <p:spPr>
          <a:xfrm>
            <a:off x="676657" y="2011681"/>
            <a:ext cx="5768106" cy="683162"/>
          </a:xfrm>
        </p:spPr>
        <p:txBody>
          <a:bodyPr/>
          <a:lstStyle/>
          <a:p>
            <a:r>
              <a:rPr lang="en-GB" dirty="0"/>
              <a:t>Syntax is simpler!</a:t>
            </a:r>
          </a:p>
        </p:txBody>
      </p:sp>
      <p:sp>
        <p:nvSpPr>
          <p:cNvPr id="5" name="TextBox 4">
            <a:extLst>
              <a:ext uri="{FF2B5EF4-FFF2-40B4-BE49-F238E27FC236}">
                <a16:creationId xmlns:a16="http://schemas.microsoft.com/office/drawing/2014/main" id="{65DA9BD9-B28B-4BAF-BE5E-63BC002C8B8C}"/>
              </a:ext>
            </a:extLst>
          </p:cNvPr>
          <p:cNvSpPr txBox="1"/>
          <p:nvPr/>
        </p:nvSpPr>
        <p:spPr>
          <a:xfrm>
            <a:off x="768285" y="2837468"/>
            <a:ext cx="9648334" cy="3139321"/>
          </a:xfrm>
          <a:prstGeom prst="rect">
            <a:avLst/>
          </a:prstGeom>
          <a:noFill/>
        </p:spPr>
        <p:txBody>
          <a:bodyPr wrap="square" rtlCol="0">
            <a:spAutoFit/>
          </a:bodyPr>
          <a:lstStyle/>
          <a:p>
            <a:r>
              <a:rPr lang="en-GB" dirty="0">
                <a:latin typeface="Bahnschrift SemiLight" panose="020B0502040204020203" pitchFamily="34" charset="0"/>
              </a:rPr>
              <a:t>df %&gt;%</a:t>
            </a:r>
          </a:p>
          <a:p>
            <a:r>
              <a:rPr lang="en-GB" dirty="0">
                <a:latin typeface="Bahnschrift SemiLight" panose="020B0502040204020203" pitchFamily="34" charset="0"/>
              </a:rPr>
              <a:t>e_charts(x = var) %&gt;%</a:t>
            </a:r>
          </a:p>
          <a:p>
            <a:r>
              <a:rPr lang="en-GB" dirty="0">
                <a:latin typeface="Bahnschrift SemiLight" panose="020B0502040204020203" pitchFamily="34" charset="0"/>
              </a:rPr>
              <a:t>e_line(var) %&gt;%</a:t>
            </a:r>
          </a:p>
          <a:p>
            <a:r>
              <a:rPr lang="en-GB" dirty="0">
                <a:latin typeface="Bahnschrift SemiLight" panose="020B0502040204020203" pitchFamily="34" charset="0"/>
              </a:rPr>
              <a:t>e_bar(var) %&gt;%</a:t>
            </a:r>
          </a:p>
          <a:p>
            <a:r>
              <a:rPr lang="en-GB" dirty="0">
                <a:latin typeface="Bahnschrift SemiLight" panose="020B0502040204020203" pitchFamily="34" charset="0"/>
              </a:rPr>
              <a:t>e_title() %&gt;%</a:t>
            </a:r>
          </a:p>
          <a:p>
            <a:r>
              <a:rPr lang="en-GB" dirty="0">
                <a:latin typeface="Bahnschrift SemiLight" panose="020B0502040204020203" pitchFamily="34" charset="0"/>
              </a:rPr>
              <a:t>e_legend() %&gt;%</a:t>
            </a:r>
          </a:p>
          <a:p>
            <a:r>
              <a:rPr lang="en-GB" dirty="0">
                <a:latin typeface="Bahnschrift SemiLight" panose="020B0502040204020203" pitchFamily="34" charset="0"/>
              </a:rPr>
              <a:t>e_tooltip() %&gt;%</a:t>
            </a:r>
          </a:p>
          <a:p>
            <a:r>
              <a:rPr lang="en-GB" dirty="0">
                <a:latin typeface="Bahnschrift SemiLight" panose="020B0502040204020203" pitchFamily="34" charset="0"/>
              </a:rPr>
              <a:t>e_theme() </a:t>
            </a:r>
          </a:p>
          <a:p>
            <a:endParaRPr lang="en-GB" dirty="0"/>
          </a:p>
          <a:p>
            <a:endParaRPr lang="en-GB" dirty="0"/>
          </a:p>
          <a:p>
            <a:r>
              <a:rPr lang="en-GB" dirty="0"/>
              <a:t>Etc…</a:t>
            </a:r>
          </a:p>
        </p:txBody>
      </p:sp>
      <p:pic>
        <p:nvPicPr>
          <p:cNvPr id="12" name="Picture 11" descr="A picture containing text, sign&#10;&#10;Description automatically generated">
            <a:extLst>
              <a:ext uri="{FF2B5EF4-FFF2-40B4-BE49-F238E27FC236}">
                <a16:creationId xmlns:a16="http://schemas.microsoft.com/office/drawing/2014/main" id="{91C64060-CE2C-497B-953D-80B48F505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9107" y="719404"/>
            <a:ext cx="1380952" cy="1580952"/>
          </a:xfrm>
          <a:prstGeom prst="rect">
            <a:avLst/>
          </a:prstGeom>
        </p:spPr>
      </p:pic>
    </p:spTree>
    <p:extLst>
      <p:ext uri="{BB962C8B-B14F-4D97-AF65-F5344CB8AC3E}">
        <p14:creationId xmlns:p14="http://schemas.microsoft.com/office/powerpoint/2010/main" val="2016451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4C4829-CF39-4CF4-973E-6F5A32F8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2">
            <a:extLst>
              <a:ext uri="{FF2B5EF4-FFF2-40B4-BE49-F238E27FC236}">
                <a16:creationId xmlns:a16="http://schemas.microsoft.com/office/drawing/2014/main" id="{9C1D2260-E535-43C4-822F-2D6D7AF652BB}"/>
              </a:ext>
            </a:extLst>
          </p:cNvPr>
          <p:cNvSpPr>
            <a:spLocks noGrp="1"/>
          </p:cNvSpPr>
          <p:nvPr>
            <p:ph idx="1"/>
          </p:nvPr>
        </p:nvSpPr>
        <p:spPr>
          <a:xfrm>
            <a:off x="842106" y="373562"/>
            <a:ext cx="9937263" cy="6194292"/>
          </a:xfrm>
        </p:spPr>
        <p:txBody>
          <a:bodyPr>
            <a:normAutofit/>
          </a:bodyPr>
          <a:lstStyle/>
          <a:p>
            <a:pPr marL="4572" lvl="1" indent="0">
              <a:buNone/>
            </a:pPr>
            <a:endParaRPr lang="en-GB" sz="1400" dirty="0">
              <a:latin typeface="Bahnschrift SemiLight" panose="020B0502040204020203" pitchFamily="34" charset="0"/>
            </a:endParaRPr>
          </a:p>
          <a:p>
            <a:pPr marL="4572" lvl="1" indent="0">
              <a:buNone/>
            </a:pPr>
            <a:r>
              <a:rPr lang="en-GB" sz="1400" u="sng" dirty="0">
                <a:latin typeface="Bahnschrift SemiLight" panose="020B0502040204020203" pitchFamily="34" charset="0"/>
              </a:rPr>
              <a:t>Simple line plot</a:t>
            </a:r>
          </a:p>
          <a:p>
            <a:pPr marL="4572" lvl="1" indent="0">
              <a:buNone/>
            </a:pPr>
            <a:r>
              <a:rPr lang="en-GB" sz="1400" dirty="0">
                <a:solidFill>
                  <a:schemeClr val="accent1"/>
                </a:solidFill>
                <a:latin typeface="Bahnschrift SemiLight" panose="020B0502040204020203" pitchFamily="34" charset="0"/>
              </a:rPr>
              <a:t>cases %&gt;%    </a:t>
            </a:r>
          </a:p>
          <a:p>
            <a:pPr marL="4572" lvl="1" indent="0">
              <a:buNone/>
            </a:pPr>
            <a:r>
              <a:rPr lang="en-GB" sz="1400" dirty="0">
                <a:solidFill>
                  <a:schemeClr val="accent1"/>
                </a:solidFill>
                <a:latin typeface="Bahnschrift SemiLight" panose="020B0502040204020203" pitchFamily="34" charset="0"/>
              </a:rPr>
              <a:t>filter(areaName == "England") %&gt;%   </a:t>
            </a:r>
          </a:p>
          <a:p>
            <a:pPr marL="4572" lvl="1" indent="0">
              <a:buNone/>
            </a:pPr>
            <a:r>
              <a:rPr lang="en-GB" sz="1400" dirty="0">
                <a:solidFill>
                  <a:schemeClr val="accent1"/>
                </a:solidFill>
                <a:latin typeface="Bahnschrift SemiLight" panose="020B0502040204020203" pitchFamily="34" charset="0"/>
              </a:rPr>
              <a:t>e_charts(x = date) %&gt;%  </a:t>
            </a:r>
          </a:p>
          <a:p>
            <a:pPr marL="4572" lvl="1" indent="0">
              <a:buNone/>
            </a:pPr>
            <a:r>
              <a:rPr lang="en-GB" sz="1400" dirty="0">
                <a:solidFill>
                  <a:srgbClr val="FF0000"/>
                </a:solidFill>
                <a:latin typeface="Bahnschrift SemiLight" panose="020B0502040204020203" pitchFamily="34" charset="0"/>
              </a:rPr>
              <a:t>e_line(caseRate)</a:t>
            </a:r>
          </a:p>
          <a:p>
            <a:pPr marL="4572" lvl="1" indent="0">
              <a:buNone/>
            </a:pPr>
            <a:endParaRPr lang="en-GB" sz="1400" dirty="0">
              <a:solidFill>
                <a:schemeClr val="accent1"/>
              </a:solidFill>
              <a:latin typeface="Bahnschrift SemiLight" panose="020B0502040204020203" pitchFamily="34" charset="0"/>
            </a:endParaRPr>
          </a:p>
          <a:p>
            <a:pPr marL="4572" lvl="1" indent="0">
              <a:buNone/>
            </a:pPr>
            <a:endParaRPr lang="en-GB" sz="1400" dirty="0">
              <a:solidFill>
                <a:schemeClr val="accent1"/>
              </a:solidFill>
              <a:latin typeface="Bahnschrift SemiLight" panose="020B0502040204020203" pitchFamily="34" charset="0"/>
            </a:endParaRPr>
          </a:p>
          <a:p>
            <a:pPr marL="4572" lvl="1" indent="0">
              <a:buNone/>
            </a:pPr>
            <a:endParaRPr lang="en-GB" sz="1400" dirty="0">
              <a:solidFill>
                <a:schemeClr val="accent1"/>
              </a:solidFill>
              <a:latin typeface="Bahnschrift SemiLight" panose="020B0502040204020203" pitchFamily="34" charset="0"/>
            </a:endParaRPr>
          </a:p>
          <a:p>
            <a:pPr marL="4572" lvl="1" indent="0">
              <a:buNone/>
            </a:pPr>
            <a:r>
              <a:rPr lang="en-GB" sz="1400" u="sng" dirty="0">
                <a:latin typeface="Bahnschrift SemiLight" panose="020B0502040204020203" pitchFamily="34" charset="0"/>
              </a:rPr>
              <a:t>Grouped line plot</a:t>
            </a:r>
            <a:endParaRPr lang="en-GB" sz="1400" dirty="0">
              <a:solidFill>
                <a:schemeClr val="accent1"/>
              </a:solidFill>
              <a:latin typeface="Bahnschrift SemiLight" panose="020B0502040204020203" pitchFamily="34" charset="0"/>
            </a:endParaRPr>
          </a:p>
          <a:p>
            <a:pPr marL="4572" lvl="1" indent="0">
              <a:buNone/>
            </a:pPr>
            <a:r>
              <a:rPr lang="en-GB" sz="1400" dirty="0">
                <a:solidFill>
                  <a:schemeClr val="accent1"/>
                </a:solidFill>
                <a:latin typeface="Bahnschrift SemiLight" panose="020B0502040204020203" pitchFamily="34" charset="0"/>
              </a:rPr>
              <a:t>cases %&gt;%    </a:t>
            </a:r>
          </a:p>
          <a:p>
            <a:pPr marL="4572" lvl="1" indent="0">
              <a:buNone/>
            </a:pPr>
            <a:r>
              <a:rPr lang="en-GB" sz="1400" dirty="0">
                <a:solidFill>
                  <a:srgbClr val="FF0000"/>
                </a:solidFill>
                <a:latin typeface="Bahnschrift SemiLight" panose="020B0502040204020203" pitchFamily="34" charset="0"/>
              </a:rPr>
              <a:t>group_by(areaName) </a:t>
            </a:r>
            <a:r>
              <a:rPr lang="en-GB" sz="1400" dirty="0">
                <a:solidFill>
                  <a:schemeClr val="accent1"/>
                </a:solidFill>
                <a:latin typeface="Bahnschrift SemiLight" panose="020B0502040204020203" pitchFamily="34" charset="0"/>
              </a:rPr>
              <a:t>%&gt;%   </a:t>
            </a:r>
          </a:p>
          <a:p>
            <a:pPr marL="4572" lvl="1" indent="0">
              <a:buNone/>
            </a:pPr>
            <a:r>
              <a:rPr lang="en-GB" sz="1400" dirty="0">
                <a:solidFill>
                  <a:schemeClr val="accent1"/>
                </a:solidFill>
                <a:latin typeface="Bahnschrift SemiLight" panose="020B0502040204020203" pitchFamily="34" charset="0"/>
              </a:rPr>
              <a:t>e_charts(x = date) %&gt;%   </a:t>
            </a:r>
          </a:p>
          <a:p>
            <a:pPr marL="4572" lvl="1" indent="0">
              <a:buNone/>
            </a:pPr>
            <a:r>
              <a:rPr lang="en-GB" sz="1400" dirty="0">
                <a:solidFill>
                  <a:schemeClr val="accent1"/>
                </a:solidFill>
                <a:latin typeface="Bahnschrift SemiLight" panose="020B0502040204020203" pitchFamily="34" charset="0"/>
              </a:rPr>
              <a:t>e_line(caseRate)</a:t>
            </a:r>
          </a:p>
          <a:p>
            <a:pPr marL="4572" lvl="1" indent="0">
              <a:buNone/>
            </a:pPr>
            <a:endParaRPr lang="en-GB" sz="1400" dirty="0">
              <a:solidFill>
                <a:schemeClr val="accent1"/>
              </a:solidFill>
              <a:latin typeface="Bahnschrift SemiLight" panose="020B0502040204020203" pitchFamily="34" charset="0"/>
            </a:endParaRPr>
          </a:p>
          <a:p>
            <a:pPr marL="4572" lvl="1" indent="0">
              <a:buNone/>
            </a:pPr>
            <a:endParaRPr lang="en-GB" sz="1400" dirty="0">
              <a:solidFill>
                <a:schemeClr val="accent1"/>
              </a:solidFill>
              <a:latin typeface="Bahnschrift SemiLight" panose="020B0502040204020203" pitchFamily="34" charset="0"/>
            </a:endParaRPr>
          </a:p>
          <a:p>
            <a:pPr marL="4572" lvl="1" indent="0">
              <a:buNone/>
            </a:pPr>
            <a:endParaRPr lang="en-GB" sz="1400" dirty="0">
              <a:solidFill>
                <a:schemeClr val="accent1"/>
              </a:solidFill>
              <a:latin typeface="Bahnschrift SemiLight" panose="020B0502040204020203" pitchFamily="34" charset="0"/>
            </a:endParaRPr>
          </a:p>
          <a:p>
            <a:pPr marL="4572" lvl="1" indent="0">
              <a:buNone/>
            </a:pPr>
            <a:r>
              <a:rPr lang="en-GB" sz="1400" u="sng" dirty="0">
                <a:latin typeface="Bahnschrift SemiLight" panose="020B0502040204020203" pitchFamily="34" charset="0"/>
              </a:rPr>
              <a:t>Adding bar layer</a:t>
            </a:r>
            <a:endParaRPr lang="en-GB" sz="1400" dirty="0">
              <a:solidFill>
                <a:schemeClr val="accent1"/>
              </a:solidFill>
              <a:latin typeface="Bahnschrift SemiLight" panose="020B0502040204020203" pitchFamily="34" charset="0"/>
            </a:endParaRPr>
          </a:p>
          <a:p>
            <a:pPr marL="4572" lvl="1" indent="0">
              <a:buNone/>
            </a:pPr>
            <a:r>
              <a:rPr lang="en-GB" sz="1400" dirty="0">
                <a:solidFill>
                  <a:schemeClr val="accent1"/>
                </a:solidFill>
                <a:latin typeface="Bahnschrift SemiLight" panose="020B0502040204020203" pitchFamily="34" charset="0"/>
              </a:rPr>
              <a:t>cases %&gt;%    </a:t>
            </a:r>
          </a:p>
          <a:p>
            <a:pPr marL="4572" lvl="1" indent="0">
              <a:buNone/>
            </a:pPr>
            <a:r>
              <a:rPr lang="en-GB" sz="1400" dirty="0">
                <a:solidFill>
                  <a:schemeClr val="accent1"/>
                </a:solidFill>
                <a:latin typeface="Bahnschrift SemiLight" panose="020B0502040204020203" pitchFamily="34" charset="0"/>
              </a:rPr>
              <a:t>filter(areaName == "England") %&gt;%   </a:t>
            </a:r>
          </a:p>
          <a:p>
            <a:pPr marL="4572" lvl="1" indent="0">
              <a:buNone/>
            </a:pPr>
            <a:r>
              <a:rPr lang="en-GB" sz="1400" dirty="0">
                <a:solidFill>
                  <a:schemeClr val="accent1"/>
                </a:solidFill>
                <a:latin typeface="Bahnschrift SemiLight" panose="020B0502040204020203" pitchFamily="34" charset="0"/>
              </a:rPr>
              <a:t>e_charts(x = date) %&gt;%   </a:t>
            </a:r>
          </a:p>
          <a:p>
            <a:pPr marL="4572" lvl="1" indent="0">
              <a:buNone/>
            </a:pPr>
            <a:r>
              <a:rPr lang="en-GB" sz="1400" dirty="0">
                <a:solidFill>
                  <a:srgbClr val="FF0000"/>
                </a:solidFill>
                <a:latin typeface="Bahnschrift SemiLight" panose="020B0502040204020203" pitchFamily="34" charset="0"/>
              </a:rPr>
              <a:t>e_bar(newCasesByPublishDate) %&gt;%   </a:t>
            </a:r>
          </a:p>
          <a:p>
            <a:pPr marL="4572" lvl="1" indent="0">
              <a:buNone/>
            </a:pPr>
            <a:r>
              <a:rPr lang="en-GB" sz="1400" dirty="0">
                <a:solidFill>
                  <a:schemeClr val="accent1"/>
                </a:solidFill>
                <a:latin typeface="Bahnschrift SemiLight" panose="020B0502040204020203" pitchFamily="34" charset="0"/>
              </a:rPr>
              <a:t>e_line(rollingAvg)</a:t>
            </a:r>
          </a:p>
          <a:p>
            <a:pPr marL="4572" lvl="1" indent="0">
              <a:buNone/>
            </a:pPr>
            <a:endParaRPr lang="en-GB" sz="1400" dirty="0">
              <a:solidFill>
                <a:schemeClr val="accent1"/>
              </a:solidFill>
              <a:latin typeface="Bahnschrift SemiLight" panose="020B0502040204020203" pitchFamily="34" charset="0"/>
            </a:endParaRPr>
          </a:p>
          <a:p>
            <a:pPr marL="4572" lvl="1" indent="0">
              <a:buNone/>
            </a:pPr>
            <a:endParaRPr lang="en-GB" sz="1400" dirty="0">
              <a:solidFill>
                <a:schemeClr val="accent1"/>
              </a:solidFill>
              <a:latin typeface="Bahnschrift SemiLight" panose="020B0502040204020203" pitchFamily="34" charset="0"/>
            </a:endParaRPr>
          </a:p>
          <a:p>
            <a:pPr marL="4572" lvl="1" indent="0">
              <a:buNone/>
            </a:pPr>
            <a:endParaRPr lang="en-GB" sz="2000" dirty="0"/>
          </a:p>
        </p:txBody>
      </p:sp>
      <p:pic>
        <p:nvPicPr>
          <p:cNvPr id="10" name="Picture 9">
            <a:extLst>
              <a:ext uri="{FF2B5EF4-FFF2-40B4-BE49-F238E27FC236}">
                <a16:creationId xmlns:a16="http://schemas.microsoft.com/office/drawing/2014/main" id="{F1C7BD22-260D-48F0-88DE-C4384E940962}"/>
              </a:ext>
            </a:extLst>
          </p:cNvPr>
          <p:cNvPicPr>
            <a:picLocks noChangeAspect="1"/>
          </p:cNvPicPr>
          <p:nvPr/>
        </p:nvPicPr>
        <p:blipFill>
          <a:blip r:embed="rId2"/>
          <a:stretch>
            <a:fillRect/>
          </a:stretch>
        </p:blipFill>
        <p:spPr>
          <a:xfrm>
            <a:off x="6096000" y="2515256"/>
            <a:ext cx="3240243" cy="2049739"/>
          </a:xfrm>
          <a:prstGeom prst="rect">
            <a:avLst/>
          </a:prstGeom>
        </p:spPr>
      </p:pic>
      <p:pic>
        <p:nvPicPr>
          <p:cNvPr id="12" name="Picture 11">
            <a:extLst>
              <a:ext uri="{FF2B5EF4-FFF2-40B4-BE49-F238E27FC236}">
                <a16:creationId xmlns:a16="http://schemas.microsoft.com/office/drawing/2014/main" id="{C19DAA40-1DE0-4B01-BEED-05318A10CBB2}"/>
              </a:ext>
            </a:extLst>
          </p:cNvPr>
          <p:cNvPicPr>
            <a:picLocks noChangeAspect="1"/>
          </p:cNvPicPr>
          <p:nvPr/>
        </p:nvPicPr>
        <p:blipFill>
          <a:blip r:embed="rId3"/>
          <a:stretch>
            <a:fillRect/>
          </a:stretch>
        </p:blipFill>
        <p:spPr>
          <a:xfrm>
            <a:off x="6096000" y="197827"/>
            <a:ext cx="3240243" cy="2095179"/>
          </a:xfrm>
          <a:prstGeom prst="rect">
            <a:avLst/>
          </a:prstGeom>
        </p:spPr>
      </p:pic>
      <p:pic>
        <p:nvPicPr>
          <p:cNvPr id="14" name="Picture 13">
            <a:extLst>
              <a:ext uri="{FF2B5EF4-FFF2-40B4-BE49-F238E27FC236}">
                <a16:creationId xmlns:a16="http://schemas.microsoft.com/office/drawing/2014/main" id="{F648F819-E556-4892-9AF6-CC96353412E4}"/>
              </a:ext>
            </a:extLst>
          </p:cNvPr>
          <p:cNvPicPr>
            <a:picLocks noChangeAspect="1"/>
          </p:cNvPicPr>
          <p:nvPr/>
        </p:nvPicPr>
        <p:blipFill>
          <a:blip r:embed="rId4"/>
          <a:stretch>
            <a:fillRect/>
          </a:stretch>
        </p:blipFill>
        <p:spPr>
          <a:xfrm>
            <a:off x="5487488" y="4664692"/>
            <a:ext cx="4812367" cy="2125412"/>
          </a:xfrm>
          <a:prstGeom prst="rect">
            <a:avLst/>
          </a:prstGeom>
        </p:spPr>
      </p:pic>
    </p:spTree>
    <p:extLst>
      <p:ext uri="{BB962C8B-B14F-4D97-AF65-F5344CB8AC3E}">
        <p14:creationId xmlns:p14="http://schemas.microsoft.com/office/powerpoint/2010/main" val="3071315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4C4829-CF39-4CF4-973E-6F5A32F8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4246890-67D8-41AB-8F5B-F842FFB5F0D5}"/>
              </a:ext>
            </a:extLst>
          </p:cNvPr>
          <p:cNvSpPr>
            <a:spLocks noGrp="1"/>
          </p:cNvSpPr>
          <p:nvPr>
            <p:ph idx="1"/>
          </p:nvPr>
        </p:nvSpPr>
        <p:spPr>
          <a:xfrm>
            <a:off x="2235689" y="1984807"/>
            <a:ext cx="3048488" cy="3453235"/>
          </a:xfrm>
        </p:spPr>
        <p:txBody>
          <a:bodyPr>
            <a:normAutofit/>
          </a:bodyPr>
          <a:lstStyle/>
          <a:p>
            <a:pPr marL="4572" lvl="1" indent="0">
              <a:buNone/>
            </a:pPr>
            <a:r>
              <a:rPr lang="en-GB" dirty="0">
                <a:latin typeface="Bahnschrift SemiLight" panose="020B0502040204020203" pitchFamily="34" charset="0"/>
              </a:rPr>
              <a:t>e_scatter()</a:t>
            </a:r>
          </a:p>
          <a:p>
            <a:pPr marL="4572" lvl="1" indent="0">
              <a:buNone/>
            </a:pPr>
            <a:r>
              <a:rPr lang="en-GB" dirty="0">
                <a:latin typeface="Bahnschrift SemiLight" panose="020B0502040204020203" pitchFamily="34" charset="0"/>
              </a:rPr>
              <a:t>e_bar()</a:t>
            </a:r>
          </a:p>
          <a:p>
            <a:pPr marL="4572" lvl="1" indent="0">
              <a:buNone/>
            </a:pPr>
            <a:r>
              <a:rPr lang="en-GB" dirty="0">
                <a:latin typeface="Bahnschrift SemiLight" panose="020B0502040204020203" pitchFamily="34" charset="0"/>
              </a:rPr>
              <a:t>e_histogram()</a:t>
            </a:r>
          </a:p>
          <a:p>
            <a:pPr marL="4572" lvl="1" indent="0">
              <a:buNone/>
            </a:pPr>
            <a:r>
              <a:rPr lang="en-GB" dirty="0">
                <a:latin typeface="Bahnschrift SemiLight" panose="020B0502040204020203" pitchFamily="34" charset="0"/>
              </a:rPr>
              <a:t>e_area()</a:t>
            </a:r>
          </a:p>
          <a:p>
            <a:pPr marL="4572" lvl="1" indent="0">
              <a:buNone/>
            </a:pPr>
            <a:r>
              <a:rPr lang="en-GB" dirty="0">
                <a:latin typeface="Bahnschrift SemiLight" panose="020B0502040204020203" pitchFamily="34" charset="0"/>
              </a:rPr>
              <a:t>e_boxplot()</a:t>
            </a:r>
          </a:p>
          <a:p>
            <a:pPr marL="4572" lvl="1" indent="0">
              <a:buNone/>
            </a:pPr>
            <a:r>
              <a:rPr lang="en-GB" dirty="0">
                <a:latin typeface="Bahnschrift SemiLight" panose="020B0502040204020203" pitchFamily="34" charset="0"/>
              </a:rPr>
              <a:t>e_correlations()</a:t>
            </a:r>
          </a:p>
          <a:p>
            <a:pPr marL="4572" lvl="1" indent="0">
              <a:buNone/>
            </a:pPr>
            <a:r>
              <a:rPr lang="en-GB" dirty="0">
                <a:latin typeface="Bahnschrift SemiLight" panose="020B0502040204020203" pitchFamily="34" charset="0"/>
              </a:rPr>
              <a:t>e_lm() </a:t>
            </a:r>
          </a:p>
          <a:p>
            <a:pPr marL="4572" lvl="1" indent="0">
              <a:buNone/>
            </a:pPr>
            <a:r>
              <a:rPr lang="en-GB" dirty="0">
                <a:latin typeface="Bahnschrift SemiLight" panose="020B0502040204020203" pitchFamily="34" charset="0"/>
              </a:rPr>
              <a:t>…etc.</a:t>
            </a:r>
          </a:p>
        </p:txBody>
      </p:sp>
      <p:sp>
        <p:nvSpPr>
          <p:cNvPr id="4" name="TextBox 3">
            <a:extLst>
              <a:ext uri="{FF2B5EF4-FFF2-40B4-BE49-F238E27FC236}">
                <a16:creationId xmlns:a16="http://schemas.microsoft.com/office/drawing/2014/main" id="{7223BCE6-36A2-4559-AE43-7C74343FAE4B}"/>
              </a:ext>
            </a:extLst>
          </p:cNvPr>
          <p:cNvSpPr txBox="1"/>
          <p:nvPr/>
        </p:nvSpPr>
        <p:spPr>
          <a:xfrm>
            <a:off x="2105758" y="1033095"/>
            <a:ext cx="4026877" cy="646331"/>
          </a:xfrm>
          <a:prstGeom prst="rect">
            <a:avLst/>
          </a:prstGeom>
          <a:noFill/>
        </p:spPr>
        <p:txBody>
          <a:bodyPr wrap="square" rtlCol="0">
            <a:spAutoFit/>
          </a:bodyPr>
          <a:lstStyle/>
          <a:p>
            <a:r>
              <a:rPr lang="en-GB" dirty="0"/>
              <a:t>Echarts functions can be either a “geometric” layer (bar/scatter/line)</a:t>
            </a:r>
          </a:p>
        </p:txBody>
      </p:sp>
      <p:sp>
        <p:nvSpPr>
          <p:cNvPr id="6" name="TextBox 5">
            <a:extLst>
              <a:ext uri="{FF2B5EF4-FFF2-40B4-BE49-F238E27FC236}">
                <a16:creationId xmlns:a16="http://schemas.microsoft.com/office/drawing/2014/main" id="{21B556BC-523E-4600-9707-EAA3BB083FEF}"/>
              </a:ext>
            </a:extLst>
          </p:cNvPr>
          <p:cNvSpPr txBox="1"/>
          <p:nvPr/>
        </p:nvSpPr>
        <p:spPr>
          <a:xfrm>
            <a:off x="7568712" y="1252944"/>
            <a:ext cx="4026877" cy="369332"/>
          </a:xfrm>
          <a:prstGeom prst="rect">
            <a:avLst/>
          </a:prstGeom>
          <a:noFill/>
        </p:spPr>
        <p:txBody>
          <a:bodyPr wrap="square" rtlCol="0">
            <a:spAutoFit/>
          </a:bodyPr>
          <a:lstStyle/>
          <a:p>
            <a:r>
              <a:rPr lang="en-GB" dirty="0"/>
              <a:t>….or plot layout features</a:t>
            </a:r>
          </a:p>
        </p:txBody>
      </p:sp>
      <p:sp>
        <p:nvSpPr>
          <p:cNvPr id="7" name="Content Placeholder 2">
            <a:extLst>
              <a:ext uri="{FF2B5EF4-FFF2-40B4-BE49-F238E27FC236}">
                <a16:creationId xmlns:a16="http://schemas.microsoft.com/office/drawing/2014/main" id="{F94E9B2A-D7D0-41A3-90C4-432D1E09FF67}"/>
              </a:ext>
            </a:extLst>
          </p:cNvPr>
          <p:cNvSpPr txBox="1">
            <a:spLocks/>
          </p:cNvSpPr>
          <p:nvPr/>
        </p:nvSpPr>
        <p:spPr>
          <a:xfrm>
            <a:off x="7568712" y="2037521"/>
            <a:ext cx="3048488" cy="345323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4572" lvl="1" indent="0">
              <a:buFont typeface="Arial" pitchFamily="34" charset="0"/>
              <a:buNone/>
            </a:pPr>
            <a:r>
              <a:rPr lang="en-GB" dirty="0">
                <a:latin typeface="Bahnschrift SemiLight" panose="020B0502040204020203" pitchFamily="34" charset="0"/>
              </a:rPr>
              <a:t>e_legend()</a:t>
            </a:r>
          </a:p>
          <a:p>
            <a:pPr marL="4572" lvl="1" indent="0">
              <a:buFont typeface="Arial" pitchFamily="34" charset="0"/>
              <a:buNone/>
            </a:pPr>
            <a:r>
              <a:rPr lang="en-GB" dirty="0">
                <a:latin typeface="Bahnschrift SemiLight" panose="020B0502040204020203" pitchFamily="34" charset="0"/>
              </a:rPr>
              <a:t>e_title()</a:t>
            </a:r>
          </a:p>
          <a:p>
            <a:pPr marL="4572" lvl="1" indent="0">
              <a:buFont typeface="Arial" pitchFamily="34" charset="0"/>
              <a:buNone/>
            </a:pPr>
            <a:r>
              <a:rPr lang="en-GB" dirty="0">
                <a:latin typeface="Bahnschrift SemiLight" panose="020B0502040204020203" pitchFamily="34" charset="0"/>
              </a:rPr>
              <a:t>e_ x_axis()</a:t>
            </a:r>
          </a:p>
          <a:p>
            <a:pPr marL="4572" lvl="1" indent="0">
              <a:buFont typeface="Arial" pitchFamily="34" charset="0"/>
              <a:buNone/>
            </a:pPr>
            <a:r>
              <a:rPr lang="en-GB" dirty="0">
                <a:latin typeface="Bahnschrift SemiLight" panose="020B0502040204020203" pitchFamily="34" charset="0"/>
              </a:rPr>
              <a:t>e_y_axis()</a:t>
            </a:r>
          </a:p>
          <a:p>
            <a:pPr marL="4572" lvl="1" indent="0">
              <a:buFont typeface="Arial" pitchFamily="34" charset="0"/>
              <a:buNone/>
            </a:pPr>
            <a:r>
              <a:rPr lang="en-GB" dirty="0">
                <a:latin typeface="Bahnschrift SemiLight" panose="020B0502040204020203" pitchFamily="34" charset="0"/>
              </a:rPr>
              <a:t>e_tooltip()</a:t>
            </a:r>
          </a:p>
          <a:p>
            <a:pPr marL="4572" lvl="1" indent="0">
              <a:buFont typeface="Arial" pitchFamily="34" charset="0"/>
              <a:buNone/>
            </a:pPr>
            <a:r>
              <a:rPr lang="en-GB" dirty="0">
                <a:latin typeface="Bahnschrift SemiLight" panose="020B0502040204020203" pitchFamily="34" charset="0"/>
              </a:rPr>
              <a:t>e_error_bar()</a:t>
            </a:r>
          </a:p>
          <a:p>
            <a:pPr marL="4572" lvl="1" indent="0">
              <a:buFont typeface="Arial" pitchFamily="34" charset="0"/>
              <a:buNone/>
            </a:pPr>
            <a:r>
              <a:rPr lang="en-GB" dirty="0">
                <a:latin typeface="Bahnschrift SemiLight" panose="020B0502040204020203" pitchFamily="34" charset="0"/>
              </a:rPr>
              <a:t>e_theme()</a:t>
            </a:r>
          </a:p>
          <a:p>
            <a:pPr marL="4572" lvl="1" indent="0">
              <a:buFont typeface="Arial" pitchFamily="34" charset="0"/>
              <a:buNone/>
            </a:pPr>
            <a:r>
              <a:rPr lang="en-GB" dirty="0">
                <a:latin typeface="Bahnschrift SemiLight" panose="020B0502040204020203" pitchFamily="34" charset="0"/>
              </a:rPr>
              <a:t>..etc.</a:t>
            </a:r>
          </a:p>
        </p:txBody>
      </p:sp>
    </p:spTree>
    <p:extLst>
      <p:ext uri="{BB962C8B-B14F-4D97-AF65-F5344CB8AC3E}">
        <p14:creationId xmlns:p14="http://schemas.microsoft.com/office/powerpoint/2010/main" val="1175057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8E06AF-44F4-4492-BDA5-91D755085AE1}"/>
              </a:ext>
            </a:extLst>
          </p:cNvPr>
          <p:cNvPicPr>
            <a:picLocks noChangeAspect="1"/>
          </p:cNvPicPr>
          <p:nvPr/>
        </p:nvPicPr>
        <p:blipFill>
          <a:blip r:embed="rId2"/>
          <a:stretch>
            <a:fillRect/>
          </a:stretch>
        </p:blipFill>
        <p:spPr>
          <a:xfrm>
            <a:off x="5292587" y="1510510"/>
            <a:ext cx="5789141" cy="3388936"/>
          </a:xfrm>
          <a:prstGeom prst="rect">
            <a:avLst/>
          </a:prstGeom>
        </p:spPr>
      </p:pic>
      <p:sp>
        <p:nvSpPr>
          <p:cNvPr id="8" name="Rectangle 7">
            <a:extLst>
              <a:ext uri="{FF2B5EF4-FFF2-40B4-BE49-F238E27FC236}">
                <a16:creationId xmlns:a16="http://schemas.microsoft.com/office/drawing/2014/main" id="{854C4829-CF39-4CF4-973E-6F5A32F8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97824DA-B058-4562-8DA6-8C2A16816462}"/>
              </a:ext>
            </a:extLst>
          </p:cNvPr>
          <p:cNvSpPr>
            <a:spLocks noGrp="1"/>
          </p:cNvSpPr>
          <p:nvPr>
            <p:ph idx="1"/>
          </p:nvPr>
        </p:nvSpPr>
        <p:spPr>
          <a:xfrm>
            <a:off x="965199" y="285750"/>
            <a:ext cx="9735039" cy="6440365"/>
          </a:xfrm>
        </p:spPr>
        <p:txBody>
          <a:bodyPr>
            <a:normAutofit/>
          </a:bodyPr>
          <a:lstStyle/>
          <a:p>
            <a:pPr marL="0" indent="0">
              <a:buNone/>
            </a:pPr>
            <a:r>
              <a:rPr lang="en-GB" dirty="0"/>
              <a:t>Task: Make an easy-to-read plot showing the number of Male patients in treatment for mental health over time. As a comparison, plot the mean number in treatment last year as an additional line. </a:t>
            </a:r>
          </a:p>
          <a:p>
            <a:pPr marL="0" indent="0">
              <a:buNone/>
            </a:pPr>
            <a:endParaRPr lang="en-GB" dirty="0"/>
          </a:p>
          <a:p>
            <a:pPr marL="0" indent="0">
              <a:buNone/>
            </a:pPr>
            <a:endParaRPr lang="en-GB" dirty="0"/>
          </a:p>
          <a:p>
            <a:pPr marL="0" indent="0">
              <a:buNone/>
            </a:pPr>
            <a:endParaRPr lang="en-GB" dirty="0"/>
          </a:p>
          <a:p>
            <a:pPr marL="0" indent="0">
              <a:buNone/>
            </a:pPr>
            <a:r>
              <a:rPr lang="en-GB" sz="2000" dirty="0">
                <a:solidFill>
                  <a:schemeClr val="accent1"/>
                </a:solidFill>
                <a:latin typeface="Bahnschrift SemiLight Condensed" panose="020B0502040204020203" pitchFamily="34" charset="0"/>
              </a:rPr>
              <a:t>mh %&gt;%   </a:t>
            </a:r>
          </a:p>
          <a:p>
            <a:pPr marL="0" indent="0">
              <a:buNone/>
            </a:pPr>
            <a:r>
              <a:rPr lang="en-GB" sz="2000" dirty="0">
                <a:solidFill>
                  <a:schemeClr val="accent1"/>
                </a:solidFill>
                <a:latin typeface="Bahnschrift SemiLight Condensed" panose="020B0502040204020203" pitchFamily="34" charset="0"/>
              </a:rPr>
              <a:t>filter(Group == "Male") %&gt;% </a:t>
            </a:r>
            <a:r>
              <a:rPr lang="en-GB" sz="2000" dirty="0">
                <a:solidFill>
                  <a:schemeClr val="bg1">
                    <a:lumMod val="75000"/>
                  </a:schemeClr>
                </a:solidFill>
                <a:latin typeface="Bahnschrift SemiLight Condensed" panose="020B0502040204020203" pitchFamily="34" charset="0"/>
              </a:rPr>
              <a:t># Male  </a:t>
            </a:r>
          </a:p>
          <a:p>
            <a:pPr marL="0" indent="0">
              <a:buNone/>
            </a:pPr>
            <a:r>
              <a:rPr lang="en-GB" sz="2000" dirty="0">
                <a:solidFill>
                  <a:schemeClr val="accent1"/>
                </a:solidFill>
                <a:latin typeface="Bahnschrift SemiLight Condensed" panose="020B0502040204020203" pitchFamily="34" charset="0"/>
              </a:rPr>
              <a:t>e_charts(Date) %&gt;% </a:t>
            </a:r>
            <a:r>
              <a:rPr lang="en-GB" sz="2000" dirty="0">
                <a:solidFill>
                  <a:schemeClr val="bg1">
                    <a:lumMod val="75000"/>
                  </a:schemeClr>
                </a:solidFill>
                <a:latin typeface="Bahnschrift SemiLight Condensed" panose="020B0502040204020203" pitchFamily="34" charset="0"/>
              </a:rPr>
              <a:t># over time  </a:t>
            </a:r>
          </a:p>
          <a:p>
            <a:pPr marL="0" indent="0">
              <a:buNone/>
            </a:pPr>
            <a:r>
              <a:rPr lang="en-GB" sz="2000" dirty="0">
                <a:solidFill>
                  <a:schemeClr val="accent1"/>
                </a:solidFill>
                <a:latin typeface="Bahnschrift SemiLight Condensed" panose="020B0502040204020203" pitchFamily="34" charset="0"/>
              </a:rPr>
              <a:t>e_line(value) %&gt;%    </a:t>
            </a:r>
          </a:p>
          <a:p>
            <a:pPr marL="0" indent="0">
              <a:buNone/>
            </a:pPr>
            <a:r>
              <a:rPr lang="en-GB" sz="2000" dirty="0">
                <a:solidFill>
                  <a:schemeClr val="accent1"/>
                </a:solidFill>
                <a:latin typeface="Bahnschrift SemiLight Condensed" panose="020B0502040204020203" pitchFamily="34" charset="0"/>
              </a:rPr>
              <a:t>e_tooltip(trigger = "axis") %&gt;%  </a:t>
            </a:r>
            <a:r>
              <a:rPr lang="en-GB" sz="2000" dirty="0">
                <a:solidFill>
                  <a:schemeClr val="bg1">
                    <a:lumMod val="75000"/>
                  </a:schemeClr>
                </a:solidFill>
                <a:latin typeface="Bahnschrift SemiLight Condensed" panose="020B0502040204020203" pitchFamily="34" charset="0"/>
              </a:rPr>
              <a:t>#tooltip  </a:t>
            </a:r>
          </a:p>
          <a:p>
            <a:pPr marL="0" indent="0">
              <a:buNone/>
            </a:pPr>
            <a:r>
              <a:rPr lang="en-GB" sz="2000" dirty="0">
                <a:solidFill>
                  <a:schemeClr val="accent1"/>
                </a:solidFill>
                <a:latin typeface="Bahnschrift SemiLight Condensed" panose="020B0502040204020203" pitchFamily="34" charset="0"/>
              </a:rPr>
              <a:t>e_title("Male patients in treatment for mental health issues") %&gt;%  </a:t>
            </a:r>
            <a:r>
              <a:rPr lang="en-GB" sz="2000" dirty="0">
                <a:solidFill>
                  <a:schemeClr val="bg1">
                    <a:lumMod val="75000"/>
                  </a:schemeClr>
                </a:solidFill>
                <a:latin typeface="Bahnschrift SemiLight Condensed" panose="020B0502040204020203" pitchFamily="34" charset="0"/>
              </a:rPr>
              <a:t>#add title   </a:t>
            </a:r>
          </a:p>
          <a:p>
            <a:pPr marL="0" indent="0">
              <a:buNone/>
            </a:pPr>
            <a:r>
              <a:rPr lang="en-GB" sz="2000" dirty="0">
                <a:solidFill>
                  <a:schemeClr val="accent1"/>
                </a:solidFill>
                <a:latin typeface="Bahnschrift SemiLight Condensed" panose="020B0502040204020203" pitchFamily="34" charset="0"/>
              </a:rPr>
              <a:t>e_legend(show = FALSE) %&gt;% </a:t>
            </a:r>
            <a:r>
              <a:rPr lang="en-GB" sz="2000" dirty="0">
                <a:solidFill>
                  <a:schemeClr val="bg1">
                    <a:lumMod val="75000"/>
                  </a:schemeClr>
                </a:solidFill>
                <a:latin typeface="Bahnschrift SemiLight Condensed" panose="020B0502040204020203" pitchFamily="34" charset="0"/>
              </a:rPr>
              <a:t># remove legend as it's not needed  </a:t>
            </a:r>
          </a:p>
          <a:p>
            <a:pPr marL="0" indent="0">
              <a:buNone/>
            </a:pPr>
            <a:r>
              <a:rPr lang="en-GB" sz="2000" dirty="0">
                <a:solidFill>
                  <a:schemeClr val="accent1"/>
                </a:solidFill>
                <a:latin typeface="Bahnschrift SemiLight Condensed" panose="020B0502040204020203" pitchFamily="34" charset="0"/>
              </a:rPr>
              <a:t>e_line(mean, symbol = "none") </a:t>
            </a:r>
            <a:r>
              <a:rPr lang="en-GB" sz="2000" dirty="0">
                <a:solidFill>
                  <a:schemeClr val="bg1">
                    <a:lumMod val="75000"/>
                  </a:schemeClr>
                </a:solidFill>
                <a:latin typeface="Bahnschrift SemiLight Condensed" panose="020B0502040204020203" pitchFamily="34" charset="0"/>
              </a:rPr>
              <a:t>#add mean line with symbol = "none"</a:t>
            </a:r>
          </a:p>
          <a:p>
            <a:pPr marL="0" indent="0">
              <a:buNone/>
            </a:pPr>
            <a:endParaRPr lang="en-GB" dirty="0"/>
          </a:p>
        </p:txBody>
      </p:sp>
    </p:spTree>
    <p:extLst>
      <p:ext uri="{BB962C8B-B14F-4D97-AF65-F5344CB8AC3E}">
        <p14:creationId xmlns:p14="http://schemas.microsoft.com/office/powerpoint/2010/main" val="1534926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90124-2B6A-4797-9B91-AD323974A1CE}"/>
              </a:ext>
            </a:extLst>
          </p:cNvPr>
          <p:cNvSpPr>
            <a:spLocks noGrp="1"/>
          </p:cNvSpPr>
          <p:nvPr>
            <p:ph type="title"/>
          </p:nvPr>
        </p:nvSpPr>
        <p:spPr/>
        <p:txBody>
          <a:bodyPr/>
          <a:lstStyle/>
          <a:p>
            <a:r>
              <a:rPr lang="en-GB" dirty="0"/>
              <a:t>Tip: Referring to JS documentation</a:t>
            </a:r>
          </a:p>
        </p:txBody>
      </p:sp>
      <p:sp>
        <p:nvSpPr>
          <p:cNvPr id="3" name="Content Placeholder 2">
            <a:extLst>
              <a:ext uri="{FF2B5EF4-FFF2-40B4-BE49-F238E27FC236}">
                <a16:creationId xmlns:a16="http://schemas.microsoft.com/office/drawing/2014/main" id="{3950E0D3-6DED-4C0A-82D8-64890050B93E}"/>
              </a:ext>
            </a:extLst>
          </p:cNvPr>
          <p:cNvSpPr>
            <a:spLocks noGrp="1"/>
          </p:cNvSpPr>
          <p:nvPr>
            <p:ph idx="1"/>
          </p:nvPr>
        </p:nvSpPr>
        <p:spPr>
          <a:xfrm>
            <a:off x="676656" y="2011680"/>
            <a:ext cx="10753725" cy="4657285"/>
          </a:xfrm>
        </p:spPr>
        <p:txBody>
          <a:bodyPr/>
          <a:lstStyle/>
          <a:p>
            <a:r>
              <a:rPr lang="en-GB" dirty="0">
                <a:hlinkClick r:id="rId2"/>
              </a:rPr>
              <a:t>https://plotly.com/r/reference/</a:t>
            </a:r>
            <a:endParaRPr lang="en-GB" dirty="0"/>
          </a:p>
          <a:p>
            <a:r>
              <a:rPr lang="en-GB" dirty="0">
                <a:hlinkClick r:id="rId3"/>
              </a:rPr>
              <a:t>https://echarts.apache.org/en/option.html</a:t>
            </a:r>
            <a:endParaRPr lang="en-GB" dirty="0"/>
          </a:p>
          <a:p>
            <a:endParaRPr lang="en-GB" dirty="0"/>
          </a:p>
          <a:p>
            <a:r>
              <a:rPr lang="en-GB" dirty="0"/>
              <a:t>Last time when we wanted to change legend positioning in plotly, we had to include a list() in the legend argument. This is the same in echarts and will happen a lot if you are working with interactive plots often. </a:t>
            </a:r>
          </a:p>
          <a:p>
            <a:endParaRPr lang="en-GB" dirty="0"/>
          </a:p>
          <a:p>
            <a:r>
              <a:rPr lang="en-GB" dirty="0"/>
              <a:t>This is due to the nature of JS code. When writing R code to “translate” into JS, we need to follow the structure of JS syntax to an extent. To access the full functionalities of these libraries we need to code our additional arguments within lists that are within lists. </a:t>
            </a:r>
          </a:p>
        </p:txBody>
      </p:sp>
    </p:spTree>
    <p:extLst>
      <p:ext uri="{BB962C8B-B14F-4D97-AF65-F5344CB8AC3E}">
        <p14:creationId xmlns:p14="http://schemas.microsoft.com/office/powerpoint/2010/main" val="939813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A5002-BEEB-43A4-9966-339070DE9E24}"/>
              </a:ext>
            </a:extLst>
          </p:cNvPr>
          <p:cNvSpPr>
            <a:spLocks noGrp="1"/>
          </p:cNvSpPr>
          <p:nvPr>
            <p:ph type="title"/>
          </p:nvPr>
        </p:nvSpPr>
        <p:spPr/>
        <p:txBody>
          <a:bodyPr/>
          <a:lstStyle/>
          <a:p>
            <a:r>
              <a:rPr lang="en-GB" dirty="0"/>
              <a:t>Example</a:t>
            </a:r>
          </a:p>
        </p:txBody>
      </p:sp>
      <p:pic>
        <p:nvPicPr>
          <p:cNvPr id="5" name="Content Placeholder 4">
            <a:extLst>
              <a:ext uri="{FF2B5EF4-FFF2-40B4-BE49-F238E27FC236}">
                <a16:creationId xmlns:a16="http://schemas.microsoft.com/office/drawing/2014/main" id="{EF7CDC33-763E-4F11-A4AE-145DF5E59344}"/>
              </a:ext>
            </a:extLst>
          </p:cNvPr>
          <p:cNvPicPr>
            <a:picLocks noGrp="1" noChangeAspect="1"/>
          </p:cNvPicPr>
          <p:nvPr>
            <p:ph idx="1"/>
          </p:nvPr>
        </p:nvPicPr>
        <p:blipFill>
          <a:blip r:embed="rId2"/>
          <a:stretch>
            <a:fillRect/>
          </a:stretch>
        </p:blipFill>
        <p:spPr>
          <a:xfrm>
            <a:off x="762001" y="1861794"/>
            <a:ext cx="7385717" cy="3306914"/>
          </a:xfrm>
        </p:spPr>
      </p:pic>
      <p:sp>
        <p:nvSpPr>
          <p:cNvPr id="6" name="TextBox 5">
            <a:extLst>
              <a:ext uri="{FF2B5EF4-FFF2-40B4-BE49-F238E27FC236}">
                <a16:creationId xmlns:a16="http://schemas.microsoft.com/office/drawing/2014/main" id="{459B9E6A-6E76-46A5-A0A1-40794E13A212}"/>
              </a:ext>
            </a:extLst>
          </p:cNvPr>
          <p:cNvSpPr txBox="1"/>
          <p:nvPr/>
        </p:nvSpPr>
        <p:spPr>
          <a:xfrm>
            <a:off x="537328" y="5425126"/>
            <a:ext cx="11213183" cy="646331"/>
          </a:xfrm>
          <a:prstGeom prst="rect">
            <a:avLst/>
          </a:prstGeom>
          <a:noFill/>
        </p:spPr>
        <p:txBody>
          <a:bodyPr wrap="square" rtlCol="0">
            <a:spAutoFit/>
          </a:bodyPr>
          <a:lstStyle/>
          <a:p>
            <a:r>
              <a:rPr lang="en-GB" dirty="0"/>
              <a:t>There is no “direct” argument for changing the line series/layer to a specific colour. To do this we go to the original JS documentation -&gt; find series {type: line} -&gt; lineStyle argument -&gt; use the color argument within the lineStyle argument</a:t>
            </a:r>
          </a:p>
        </p:txBody>
      </p:sp>
    </p:spTree>
    <p:extLst>
      <p:ext uri="{BB962C8B-B14F-4D97-AF65-F5344CB8AC3E}">
        <p14:creationId xmlns:p14="http://schemas.microsoft.com/office/powerpoint/2010/main" val="3334066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7824DA-B058-4562-8DA6-8C2A16816462}"/>
              </a:ext>
            </a:extLst>
          </p:cNvPr>
          <p:cNvSpPr>
            <a:spLocks noGrp="1"/>
          </p:cNvSpPr>
          <p:nvPr>
            <p:ph idx="1"/>
          </p:nvPr>
        </p:nvSpPr>
        <p:spPr>
          <a:xfrm>
            <a:off x="679448" y="241788"/>
            <a:ext cx="9735039" cy="6440365"/>
          </a:xfrm>
        </p:spPr>
        <p:txBody>
          <a:bodyPr>
            <a:normAutofit/>
          </a:bodyPr>
          <a:lstStyle/>
          <a:p>
            <a:pPr marL="0" indent="0">
              <a:buNone/>
            </a:pPr>
            <a:endParaRPr lang="en-GB" dirty="0"/>
          </a:p>
          <a:p>
            <a:pPr marL="0" indent="0">
              <a:buNone/>
            </a:pPr>
            <a:r>
              <a:rPr lang="en-GB" sz="1800" dirty="0">
                <a:solidFill>
                  <a:schemeClr val="accent1"/>
                </a:solidFill>
                <a:latin typeface="Bahnschrift SemiLight Condensed" panose="020B0502040204020203" pitchFamily="34" charset="0"/>
              </a:rPr>
              <a:t>mh %&gt;%   </a:t>
            </a:r>
          </a:p>
          <a:p>
            <a:pPr marL="0" indent="0">
              <a:buNone/>
            </a:pPr>
            <a:r>
              <a:rPr lang="en-GB" sz="1800" dirty="0">
                <a:solidFill>
                  <a:schemeClr val="accent1"/>
                </a:solidFill>
                <a:latin typeface="Bahnschrift SemiLight Condensed" panose="020B0502040204020203" pitchFamily="34" charset="0"/>
              </a:rPr>
              <a:t>filter(Group == "Male") %&gt;%   </a:t>
            </a:r>
          </a:p>
          <a:p>
            <a:pPr marL="0" indent="0">
              <a:buNone/>
            </a:pPr>
            <a:r>
              <a:rPr lang="en-GB" sz="1800" dirty="0">
                <a:solidFill>
                  <a:schemeClr val="accent1"/>
                </a:solidFill>
                <a:latin typeface="Bahnschrift SemiLight Condensed" panose="020B0502040204020203" pitchFamily="34" charset="0"/>
              </a:rPr>
              <a:t>e_charts(Date) %&gt;%   </a:t>
            </a:r>
          </a:p>
          <a:p>
            <a:pPr marL="0" indent="0">
              <a:buNone/>
            </a:pPr>
            <a:r>
              <a:rPr lang="en-GB" sz="1800" dirty="0">
                <a:solidFill>
                  <a:schemeClr val="accent1"/>
                </a:solidFill>
                <a:latin typeface="Bahnschrift SemiLight Condensed" panose="020B0502040204020203" pitchFamily="34" charset="0"/>
              </a:rPr>
              <a:t>e_line(value,   </a:t>
            </a:r>
            <a:r>
              <a:rPr lang="en-GB" sz="1800" dirty="0">
                <a:solidFill>
                  <a:schemeClr val="bg1">
                    <a:lumMod val="75000"/>
                  </a:schemeClr>
                </a:solidFill>
                <a:latin typeface="Bahnschrift SemiLight Condensed" panose="020B0502040204020203" pitchFamily="34" charset="0"/>
              </a:rPr>
              <a:t># within e_line (R equivalent of series: {type:line})         </a:t>
            </a:r>
          </a:p>
          <a:p>
            <a:pPr marL="0" indent="0">
              <a:buNone/>
            </a:pPr>
            <a:r>
              <a:rPr lang="en-GB" sz="1800" dirty="0">
                <a:latin typeface="Bahnschrift SemiLight Condensed" panose="020B0502040204020203" pitchFamily="34" charset="0"/>
              </a:rPr>
              <a:t>	</a:t>
            </a:r>
            <a:r>
              <a:rPr lang="en-GB" sz="1800" dirty="0">
                <a:solidFill>
                  <a:srgbClr val="FF0000"/>
                </a:solidFill>
                <a:latin typeface="Bahnschrift SemiLight Condensed" panose="020B0502040204020203" pitchFamily="34" charset="0"/>
              </a:rPr>
              <a:t>lineStyle = list(   </a:t>
            </a:r>
            <a:r>
              <a:rPr lang="en-GB" sz="1800" dirty="0">
                <a:solidFill>
                  <a:schemeClr val="accent6">
                    <a:lumMod val="60000"/>
                    <a:lumOff val="40000"/>
                  </a:schemeClr>
                </a:solidFill>
                <a:latin typeface="Bahnschrift SemiLight Condensed" panose="020B0502040204020203" pitchFamily="34" charset="0"/>
              </a:rPr>
              <a:t># we input a list of additional args WITHIN lineStyle           </a:t>
            </a:r>
          </a:p>
          <a:p>
            <a:pPr marL="0" indent="0">
              <a:buNone/>
            </a:pPr>
            <a:r>
              <a:rPr lang="en-GB" sz="1800" dirty="0">
                <a:solidFill>
                  <a:srgbClr val="FF0000"/>
                </a:solidFill>
                <a:latin typeface="Bahnschrift SemiLight Condensed" panose="020B0502040204020203" pitchFamily="34" charset="0"/>
              </a:rPr>
              <a:t>		color = "#fe213c"   </a:t>
            </a:r>
            <a:r>
              <a:rPr lang="en-GB" sz="1800" dirty="0">
                <a:solidFill>
                  <a:schemeClr val="accent6">
                    <a:lumMod val="60000"/>
                    <a:lumOff val="40000"/>
                  </a:schemeClr>
                </a:solidFill>
                <a:latin typeface="Bahnschrift SemiLight Condensed" panose="020B0502040204020203" pitchFamily="34" charset="0"/>
              </a:rPr>
              <a:t># color arg within lineStyle</a:t>
            </a:r>
          </a:p>
          <a:p>
            <a:pPr marL="0" indent="0">
              <a:buNone/>
            </a:pPr>
            <a:r>
              <a:rPr lang="en-GB" sz="1800" dirty="0">
                <a:solidFill>
                  <a:srgbClr val="FF0000"/>
                </a:solidFill>
                <a:latin typeface="Bahnschrift SemiLight Condensed" panose="020B0502040204020203" pitchFamily="34" charset="0"/>
              </a:rPr>
              <a:t>        	 )</a:t>
            </a:r>
          </a:p>
          <a:p>
            <a:pPr marL="0" indent="0">
              <a:buNone/>
            </a:pPr>
            <a:r>
              <a:rPr lang="en-GB" sz="1800" dirty="0">
                <a:solidFill>
                  <a:srgbClr val="FF0000"/>
                </a:solidFill>
                <a:latin typeface="Bahnschrift SemiLight Condensed" panose="020B0502040204020203" pitchFamily="34" charset="0"/>
              </a:rPr>
              <a:t>	</a:t>
            </a:r>
            <a:r>
              <a:rPr lang="en-GB" sz="1800" dirty="0">
                <a:solidFill>
                  <a:schemeClr val="accent1"/>
                </a:solidFill>
                <a:latin typeface="Bahnschrift SemiLight Condensed" panose="020B0502040204020203" pitchFamily="34" charset="0"/>
              </a:rPr>
              <a:t>) %&gt;% </a:t>
            </a:r>
            <a:r>
              <a:rPr lang="en-GB" sz="1800" dirty="0">
                <a:solidFill>
                  <a:schemeClr val="bg1">
                    <a:lumMod val="75000"/>
                  </a:schemeClr>
                </a:solidFill>
                <a:latin typeface="Bahnschrift SemiLight Condensed" panose="020B0502040204020203" pitchFamily="34" charset="0"/>
              </a:rPr>
              <a:t># close brackets</a:t>
            </a:r>
            <a:endParaRPr lang="en-GB" sz="1800" dirty="0">
              <a:solidFill>
                <a:schemeClr val="accent1"/>
              </a:solidFill>
              <a:latin typeface="Bahnschrift SemiLight Condensed" panose="020B0502040204020203" pitchFamily="34" charset="0"/>
            </a:endParaRPr>
          </a:p>
          <a:p>
            <a:pPr marL="0" indent="0">
              <a:buNone/>
            </a:pPr>
            <a:r>
              <a:rPr lang="en-GB" sz="1800" dirty="0">
                <a:solidFill>
                  <a:schemeClr val="accent1"/>
                </a:solidFill>
                <a:latin typeface="Bahnschrift SemiLight Condensed" panose="020B0502040204020203" pitchFamily="34" charset="0"/>
              </a:rPr>
              <a:t>e_tooltip(trigger = "axis") %&gt;%  </a:t>
            </a:r>
          </a:p>
          <a:p>
            <a:pPr marL="0" indent="0">
              <a:buNone/>
            </a:pPr>
            <a:r>
              <a:rPr lang="en-GB" sz="1800" dirty="0">
                <a:solidFill>
                  <a:schemeClr val="accent1"/>
                </a:solidFill>
                <a:latin typeface="Bahnschrift SemiLight Condensed" panose="020B0502040204020203" pitchFamily="34" charset="0"/>
              </a:rPr>
              <a:t>e_title("Male patients in treatment for mental health issues") %&gt;%   </a:t>
            </a:r>
          </a:p>
          <a:p>
            <a:pPr marL="0" indent="0">
              <a:buNone/>
            </a:pPr>
            <a:r>
              <a:rPr lang="en-GB" sz="1800" dirty="0">
                <a:solidFill>
                  <a:schemeClr val="accent1"/>
                </a:solidFill>
                <a:latin typeface="Bahnschrift SemiLight Condensed" panose="020B0502040204020203" pitchFamily="34" charset="0"/>
              </a:rPr>
              <a:t> e_legend(show = FALSE) %&gt;%   </a:t>
            </a:r>
          </a:p>
          <a:p>
            <a:pPr marL="0" indent="0">
              <a:buNone/>
            </a:pPr>
            <a:r>
              <a:rPr lang="en-GB" sz="1800" dirty="0">
                <a:solidFill>
                  <a:schemeClr val="accent1"/>
                </a:solidFill>
                <a:latin typeface="Bahnschrift SemiLight Condensed" panose="020B0502040204020203" pitchFamily="34" charset="0"/>
              </a:rPr>
              <a:t>e_line(mean, symbol = "none") </a:t>
            </a:r>
          </a:p>
        </p:txBody>
      </p:sp>
      <p:pic>
        <p:nvPicPr>
          <p:cNvPr id="4" name="Picture 3">
            <a:extLst>
              <a:ext uri="{FF2B5EF4-FFF2-40B4-BE49-F238E27FC236}">
                <a16:creationId xmlns:a16="http://schemas.microsoft.com/office/drawing/2014/main" id="{1C7D83CC-6D59-47B4-B1D9-1285C6753233}"/>
              </a:ext>
            </a:extLst>
          </p:cNvPr>
          <p:cNvPicPr>
            <a:picLocks noChangeAspect="1"/>
          </p:cNvPicPr>
          <p:nvPr/>
        </p:nvPicPr>
        <p:blipFill>
          <a:blip r:embed="rId2"/>
          <a:stretch>
            <a:fillRect/>
          </a:stretch>
        </p:blipFill>
        <p:spPr>
          <a:xfrm>
            <a:off x="6040989" y="3120271"/>
            <a:ext cx="5420307" cy="3115559"/>
          </a:xfrm>
          <a:prstGeom prst="rect">
            <a:avLst/>
          </a:prstGeom>
        </p:spPr>
      </p:pic>
    </p:spTree>
    <p:extLst>
      <p:ext uri="{BB962C8B-B14F-4D97-AF65-F5344CB8AC3E}">
        <p14:creationId xmlns:p14="http://schemas.microsoft.com/office/powerpoint/2010/main" val="3965634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1D66E-B7B9-43D2-B772-71223E287B15}"/>
              </a:ext>
            </a:extLst>
          </p:cNvPr>
          <p:cNvSpPr>
            <a:spLocks noGrp="1"/>
          </p:cNvSpPr>
          <p:nvPr>
            <p:ph type="title"/>
          </p:nvPr>
        </p:nvSpPr>
        <p:spPr>
          <a:xfrm>
            <a:off x="648929" y="629266"/>
            <a:ext cx="3505495" cy="1622321"/>
          </a:xfrm>
        </p:spPr>
        <p:txBody>
          <a:bodyPr>
            <a:normAutofit/>
          </a:bodyPr>
          <a:lstStyle/>
          <a:p>
            <a:r>
              <a:rPr lang="en-GB" sz="3700" dirty="0"/>
              <a:t>What are interactive plots?</a:t>
            </a:r>
          </a:p>
        </p:txBody>
      </p:sp>
      <p:sp>
        <p:nvSpPr>
          <p:cNvPr id="3" name="Content Placeholder 2">
            <a:extLst>
              <a:ext uri="{FF2B5EF4-FFF2-40B4-BE49-F238E27FC236}">
                <a16:creationId xmlns:a16="http://schemas.microsoft.com/office/drawing/2014/main" id="{7AD01687-8D7F-47FB-A71C-84C8E43590B4}"/>
              </a:ext>
            </a:extLst>
          </p:cNvPr>
          <p:cNvSpPr>
            <a:spLocks noGrp="1"/>
          </p:cNvSpPr>
          <p:nvPr>
            <p:ph idx="1"/>
          </p:nvPr>
        </p:nvSpPr>
        <p:spPr>
          <a:xfrm>
            <a:off x="648931" y="2438400"/>
            <a:ext cx="3505494" cy="3785419"/>
          </a:xfrm>
        </p:spPr>
        <p:txBody>
          <a:bodyPr>
            <a:normAutofit/>
          </a:bodyPr>
          <a:lstStyle/>
          <a:p>
            <a:r>
              <a:rPr lang="en-GB" sz="2000" dirty="0"/>
              <a:t>An interactive charts allows the user to perform actions: zooming, hovering over a marker to get values, choosing a variable to display and more. </a:t>
            </a:r>
          </a:p>
          <a:p>
            <a:endParaRPr lang="en-GB" sz="2000" dirty="0"/>
          </a:p>
          <a:p>
            <a:r>
              <a:rPr lang="en-GB" sz="2000" dirty="0"/>
              <a:t>Interactive plot libraries include “plotly”, “highcharts”, “echarts4r”, “leaflet” for mapping, “networkD3” for network graphs, and more. </a:t>
            </a:r>
          </a:p>
        </p:txBody>
      </p:sp>
      <p:pic>
        <p:nvPicPr>
          <p:cNvPr id="6" name="Picture 5">
            <a:extLst>
              <a:ext uri="{FF2B5EF4-FFF2-40B4-BE49-F238E27FC236}">
                <a16:creationId xmlns:a16="http://schemas.microsoft.com/office/drawing/2014/main" id="{4AD8D404-4496-4B1F-8E08-AC4D4A40F233}"/>
              </a:ext>
            </a:extLst>
          </p:cNvPr>
          <p:cNvPicPr>
            <a:picLocks noChangeAspect="1"/>
          </p:cNvPicPr>
          <p:nvPr/>
        </p:nvPicPr>
        <p:blipFill rotWithShape="1">
          <a:blip r:embed="rId2">
            <a:extLst>
              <a:ext uri="{28A0092B-C50C-407E-A947-70E740481C1C}">
                <a14:useLocalDpi xmlns:a14="http://schemas.microsoft.com/office/drawing/2010/main" val="0"/>
              </a:ext>
            </a:extLst>
          </a:blip>
          <a:srcRect t="7874" b="-5988"/>
          <a:stretch/>
        </p:blipFill>
        <p:spPr>
          <a:xfrm>
            <a:off x="5290423" y="2242106"/>
            <a:ext cx="6019331" cy="3567396"/>
          </a:xfrm>
          <a:prstGeom prst="rect">
            <a:avLst/>
          </a:prstGeom>
          <a:effectLst/>
        </p:spPr>
      </p:pic>
      <p:sp>
        <p:nvSpPr>
          <p:cNvPr id="8" name="TextBox 7">
            <a:extLst>
              <a:ext uri="{FF2B5EF4-FFF2-40B4-BE49-F238E27FC236}">
                <a16:creationId xmlns:a16="http://schemas.microsoft.com/office/drawing/2014/main" id="{9C3F04E8-3CD4-4E81-B688-7A13DED5FB24}"/>
              </a:ext>
            </a:extLst>
          </p:cNvPr>
          <p:cNvSpPr txBox="1"/>
          <p:nvPr/>
        </p:nvSpPr>
        <p:spPr>
          <a:xfrm>
            <a:off x="7525756" y="2729389"/>
            <a:ext cx="2540524" cy="461665"/>
          </a:xfrm>
          <a:prstGeom prst="rect">
            <a:avLst/>
          </a:prstGeom>
          <a:noFill/>
        </p:spPr>
        <p:txBody>
          <a:bodyPr wrap="square" rtlCol="0">
            <a:spAutoFit/>
          </a:bodyPr>
          <a:lstStyle/>
          <a:p>
            <a:pPr algn="r"/>
            <a:r>
              <a:rPr lang="en-GB" sz="1200" dirty="0">
                <a:solidFill>
                  <a:srgbClr val="C00000"/>
                </a:solidFill>
              </a:rPr>
              <a:t>Clickable legend for manual selection/deselection</a:t>
            </a:r>
          </a:p>
        </p:txBody>
      </p:sp>
      <p:sp>
        <p:nvSpPr>
          <p:cNvPr id="9" name="TextBox 8">
            <a:extLst>
              <a:ext uri="{FF2B5EF4-FFF2-40B4-BE49-F238E27FC236}">
                <a16:creationId xmlns:a16="http://schemas.microsoft.com/office/drawing/2014/main" id="{D41BBAFC-2D6C-4CFB-B5FC-F2918BB29551}"/>
              </a:ext>
            </a:extLst>
          </p:cNvPr>
          <p:cNvSpPr txBox="1"/>
          <p:nvPr/>
        </p:nvSpPr>
        <p:spPr>
          <a:xfrm>
            <a:off x="6505169" y="3646260"/>
            <a:ext cx="2237642" cy="276999"/>
          </a:xfrm>
          <a:prstGeom prst="rect">
            <a:avLst/>
          </a:prstGeom>
          <a:noFill/>
        </p:spPr>
        <p:txBody>
          <a:bodyPr wrap="square" rtlCol="0">
            <a:spAutoFit/>
          </a:bodyPr>
          <a:lstStyle/>
          <a:p>
            <a:r>
              <a:rPr lang="en-GB" sz="1200" dirty="0">
                <a:solidFill>
                  <a:srgbClr val="C00000"/>
                </a:solidFill>
              </a:rPr>
              <a:t>Tooltip appears on hover</a:t>
            </a:r>
          </a:p>
        </p:txBody>
      </p:sp>
      <p:sp>
        <p:nvSpPr>
          <p:cNvPr id="10" name="TextBox 9">
            <a:extLst>
              <a:ext uri="{FF2B5EF4-FFF2-40B4-BE49-F238E27FC236}">
                <a16:creationId xmlns:a16="http://schemas.microsoft.com/office/drawing/2014/main" id="{62450819-538B-4008-B984-5827BFFDEC76}"/>
              </a:ext>
            </a:extLst>
          </p:cNvPr>
          <p:cNvSpPr txBox="1"/>
          <p:nvPr/>
        </p:nvSpPr>
        <p:spPr>
          <a:xfrm>
            <a:off x="10455990" y="1503442"/>
            <a:ext cx="1087079" cy="738664"/>
          </a:xfrm>
          <a:prstGeom prst="rect">
            <a:avLst/>
          </a:prstGeom>
          <a:noFill/>
        </p:spPr>
        <p:txBody>
          <a:bodyPr wrap="square" rtlCol="0">
            <a:spAutoFit/>
          </a:bodyPr>
          <a:lstStyle/>
          <a:p>
            <a:r>
              <a:rPr lang="en-GB" sz="1050" dirty="0">
                <a:solidFill>
                  <a:srgbClr val="C00000"/>
                </a:solidFill>
              </a:rPr>
              <a:t>Modebar buttons for zooming in the plot and more</a:t>
            </a:r>
          </a:p>
        </p:txBody>
      </p:sp>
    </p:spTree>
    <p:extLst>
      <p:ext uri="{BB962C8B-B14F-4D97-AF65-F5344CB8AC3E}">
        <p14:creationId xmlns:p14="http://schemas.microsoft.com/office/powerpoint/2010/main" val="595991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BA0A3-7AD6-4124-A5DD-3712129F0AEA}"/>
              </a:ext>
            </a:extLst>
          </p:cNvPr>
          <p:cNvSpPr>
            <a:spLocks noGrp="1"/>
          </p:cNvSpPr>
          <p:nvPr>
            <p:ph type="title"/>
          </p:nvPr>
        </p:nvSpPr>
        <p:spPr/>
        <p:txBody>
          <a:bodyPr/>
          <a:lstStyle/>
          <a:p>
            <a:r>
              <a:rPr lang="en-GB" dirty="0"/>
              <a:t>Exercise 2</a:t>
            </a:r>
          </a:p>
        </p:txBody>
      </p:sp>
      <p:sp>
        <p:nvSpPr>
          <p:cNvPr id="3" name="Content Placeholder 2">
            <a:extLst>
              <a:ext uri="{FF2B5EF4-FFF2-40B4-BE49-F238E27FC236}">
                <a16:creationId xmlns:a16="http://schemas.microsoft.com/office/drawing/2014/main" id="{8B605CF9-90F5-44EF-8E2C-2C56EE393593}"/>
              </a:ext>
            </a:extLst>
          </p:cNvPr>
          <p:cNvSpPr>
            <a:spLocks noGrp="1"/>
          </p:cNvSpPr>
          <p:nvPr>
            <p:ph idx="1"/>
          </p:nvPr>
        </p:nvSpPr>
        <p:spPr>
          <a:xfrm>
            <a:off x="657224" y="1884191"/>
            <a:ext cx="11276486" cy="4846320"/>
          </a:xfrm>
        </p:spPr>
        <p:txBody>
          <a:bodyPr>
            <a:normAutofit fontScale="92500" lnSpcReduction="20000"/>
          </a:bodyPr>
          <a:lstStyle/>
          <a:p>
            <a:r>
              <a:rPr lang="en-GB" sz="1800" dirty="0"/>
              <a:t>Using the dataset given to you, make an </a:t>
            </a:r>
            <a:r>
              <a:rPr lang="en-GB" sz="1800" b="1" dirty="0"/>
              <a:t>SPC chart (line plot) </a:t>
            </a:r>
            <a:r>
              <a:rPr lang="en-GB" sz="1800" dirty="0"/>
              <a:t>showing </a:t>
            </a:r>
            <a:r>
              <a:rPr lang="en-GB" sz="1800" b="1" dirty="0"/>
              <a:t>count</a:t>
            </a:r>
            <a:r>
              <a:rPr lang="en-GB" sz="1800" dirty="0"/>
              <a:t> of </a:t>
            </a:r>
            <a:r>
              <a:rPr lang="en-GB" sz="1800" b="1" dirty="0"/>
              <a:t>male</a:t>
            </a:r>
            <a:r>
              <a:rPr lang="en-GB" sz="1800" dirty="0"/>
              <a:t> mental health patients in treatment </a:t>
            </a:r>
            <a:r>
              <a:rPr lang="en-GB" sz="1800" b="1" dirty="0"/>
              <a:t>over time. Add an additional line</a:t>
            </a:r>
            <a:r>
              <a:rPr lang="en-GB" sz="1800" dirty="0"/>
              <a:t> for the </a:t>
            </a:r>
            <a:r>
              <a:rPr lang="en-GB" sz="1800" b="1" dirty="0"/>
              <a:t>mean</a:t>
            </a:r>
            <a:r>
              <a:rPr lang="en-GB" sz="1800" dirty="0"/>
              <a:t>. Add </a:t>
            </a:r>
            <a:r>
              <a:rPr lang="en-GB" sz="1800" b="1" dirty="0"/>
              <a:t>two additional lines </a:t>
            </a:r>
            <a:r>
              <a:rPr lang="en-GB" sz="1800" dirty="0"/>
              <a:t>for the </a:t>
            </a:r>
            <a:r>
              <a:rPr lang="en-GB" sz="1800" b="1" dirty="0"/>
              <a:t>upper and lower confidence intervals. </a:t>
            </a:r>
            <a:r>
              <a:rPr lang="en-GB" sz="1800" dirty="0"/>
              <a:t>Set the </a:t>
            </a:r>
            <a:r>
              <a:rPr lang="en-GB" sz="1800" b="1" dirty="0"/>
              <a:t>tooltip as “axis”</a:t>
            </a:r>
            <a:endParaRPr lang="en-GB" sz="2000" b="1" dirty="0"/>
          </a:p>
          <a:p>
            <a:r>
              <a:rPr lang="en-GB" sz="1600" u="sng" dirty="0"/>
              <a:t>Hints:</a:t>
            </a:r>
          </a:p>
          <a:p>
            <a:r>
              <a:rPr lang="en-GB" sz="1600" dirty="0">
                <a:solidFill>
                  <a:schemeClr val="accent1"/>
                </a:solidFill>
                <a:latin typeface="Bahnschrift SemiLight" panose="020B0502040204020203" pitchFamily="34" charset="0"/>
              </a:rPr>
              <a:t>data %&gt;%</a:t>
            </a:r>
          </a:p>
          <a:p>
            <a:r>
              <a:rPr lang="en-GB" sz="1600" dirty="0">
                <a:solidFill>
                  <a:schemeClr val="accent1"/>
                </a:solidFill>
                <a:latin typeface="Bahnschrift SemiLight" panose="020B0502040204020203" pitchFamily="34" charset="0"/>
              </a:rPr>
              <a:t>e_line() %&gt;%</a:t>
            </a:r>
          </a:p>
          <a:p>
            <a:r>
              <a:rPr lang="en-GB" sz="1600" dirty="0">
                <a:solidFill>
                  <a:schemeClr val="accent1"/>
                </a:solidFill>
                <a:latin typeface="Bahnschrift SemiLight" panose="020B0502040204020203" pitchFamily="34" charset="0"/>
              </a:rPr>
              <a:t>e_line() %&gt;%</a:t>
            </a:r>
          </a:p>
          <a:p>
            <a:r>
              <a:rPr lang="en-GB" sz="1600" dirty="0">
                <a:solidFill>
                  <a:schemeClr val="accent1"/>
                </a:solidFill>
                <a:latin typeface="Bahnschrift SemiLight" panose="020B0502040204020203" pitchFamily="34" charset="0"/>
              </a:rPr>
              <a:t>e_line() %&gt;%</a:t>
            </a:r>
          </a:p>
          <a:p>
            <a:r>
              <a:rPr lang="en-GB" sz="1600" dirty="0">
                <a:solidFill>
                  <a:schemeClr val="accent1"/>
                </a:solidFill>
                <a:latin typeface="Bahnschrift SemiLight" panose="020B0502040204020203" pitchFamily="34" charset="0"/>
              </a:rPr>
              <a:t>e_line() %&gt;%</a:t>
            </a:r>
          </a:p>
          <a:p>
            <a:r>
              <a:rPr lang="en-GB" sz="1600" dirty="0">
                <a:solidFill>
                  <a:schemeClr val="accent1"/>
                </a:solidFill>
                <a:latin typeface="Bahnschrift SemiLight" panose="020B0502040204020203" pitchFamily="34" charset="0"/>
              </a:rPr>
              <a:t>e_tooltip() </a:t>
            </a:r>
          </a:p>
          <a:p>
            <a:endParaRPr lang="en-GB" sz="1600" dirty="0">
              <a:solidFill>
                <a:schemeClr val="accent1"/>
              </a:solidFill>
              <a:latin typeface="Bahnschrift SemiLight" panose="020B0502040204020203" pitchFamily="34" charset="0"/>
            </a:endParaRPr>
          </a:p>
          <a:p>
            <a:r>
              <a:rPr lang="en-GB" sz="1600" u="sng" dirty="0"/>
              <a:t>Bonus: </a:t>
            </a:r>
          </a:p>
          <a:p>
            <a:r>
              <a:rPr lang="en-GB" sz="1600" dirty="0">
                <a:latin typeface="+mj-lt"/>
              </a:rPr>
              <a:t>Try adding a </a:t>
            </a:r>
            <a:r>
              <a:rPr lang="en-GB" sz="1600" b="1" dirty="0">
                <a:latin typeface="+mj-lt"/>
              </a:rPr>
              <a:t>scatter layer (</a:t>
            </a:r>
            <a:r>
              <a:rPr lang="en-GB" sz="1600" b="1" dirty="0">
                <a:solidFill>
                  <a:srgbClr val="FF0000"/>
                </a:solidFill>
                <a:latin typeface="+mj-lt"/>
              </a:rPr>
              <a:t>e_scatter</a:t>
            </a:r>
            <a:r>
              <a:rPr lang="en-GB" sz="1600" b="1" dirty="0">
                <a:latin typeface="+mj-lt"/>
              </a:rPr>
              <a:t>) </a:t>
            </a:r>
            <a:r>
              <a:rPr lang="en-GB" sz="1600" dirty="0">
                <a:latin typeface="+mj-lt"/>
              </a:rPr>
              <a:t>for counts that are outside the confidence intervals. These values are kept in the “</a:t>
            </a:r>
            <a:r>
              <a:rPr lang="en-GB" sz="1600" b="1" dirty="0">
                <a:solidFill>
                  <a:srgbClr val="FF0000"/>
                </a:solidFill>
                <a:latin typeface="+mj-lt"/>
              </a:rPr>
              <a:t>value_breach</a:t>
            </a:r>
            <a:r>
              <a:rPr lang="en-GB" sz="1600" dirty="0">
                <a:latin typeface="+mj-lt"/>
              </a:rPr>
              <a:t>” column of the dataset. To make it stand out from the line layer, add “</a:t>
            </a:r>
            <a:r>
              <a:rPr lang="en-GB" sz="1600" b="1" dirty="0">
                <a:solidFill>
                  <a:srgbClr val="FF0000"/>
                </a:solidFill>
                <a:latin typeface="+mj-lt"/>
              </a:rPr>
              <a:t>symbolSize = 15</a:t>
            </a:r>
            <a:r>
              <a:rPr lang="en-GB" sz="1600" dirty="0">
                <a:latin typeface="+mj-lt"/>
              </a:rPr>
              <a:t>” in the function to make it bigger.</a:t>
            </a:r>
          </a:p>
          <a:p>
            <a:r>
              <a:rPr lang="en-GB" sz="1600" u="sng" dirty="0">
                <a:latin typeface="+mj-lt"/>
              </a:rPr>
              <a:t>Bonus 2 (CHALLENGE):</a:t>
            </a:r>
          </a:p>
          <a:p>
            <a:r>
              <a:rPr lang="en-GB" sz="1600" dirty="0">
                <a:latin typeface="+mj-lt"/>
              </a:rPr>
              <a:t>By referring to the </a:t>
            </a:r>
            <a:r>
              <a:rPr lang="en-GB" sz="1600" dirty="0">
                <a:latin typeface="+mj-lt"/>
                <a:hlinkClick r:id="rId2"/>
              </a:rPr>
              <a:t>documentation here</a:t>
            </a:r>
            <a:r>
              <a:rPr lang="en-GB" sz="1600" dirty="0">
                <a:latin typeface="+mj-lt"/>
              </a:rPr>
              <a:t>, change the upper and lower CI layers to </a:t>
            </a:r>
            <a:r>
              <a:rPr lang="en-GB" sz="1600" dirty="0">
                <a:solidFill>
                  <a:srgbClr val="FF0000"/>
                </a:solidFill>
                <a:latin typeface="+mj-lt"/>
              </a:rPr>
              <a:t>“#d53f58”</a:t>
            </a:r>
            <a:r>
              <a:rPr lang="en-GB" sz="1600" dirty="0">
                <a:latin typeface="+mj-lt"/>
              </a:rPr>
              <a:t> and the mean layer to </a:t>
            </a:r>
            <a:r>
              <a:rPr lang="en-GB" sz="1600" dirty="0">
                <a:solidFill>
                  <a:srgbClr val="FF0000"/>
                </a:solidFill>
                <a:latin typeface="+mj-lt"/>
              </a:rPr>
              <a:t>“#858585”</a:t>
            </a:r>
            <a:r>
              <a:rPr lang="en-GB" sz="1600" dirty="0">
                <a:latin typeface="+mj-lt"/>
              </a:rPr>
              <a:t>. </a:t>
            </a:r>
          </a:p>
          <a:p>
            <a:r>
              <a:rPr lang="en-GB" sz="1600" dirty="0">
                <a:latin typeface="+mj-lt"/>
              </a:rPr>
              <a:t>HINT:  </a:t>
            </a:r>
            <a:r>
              <a:rPr lang="en-GB" sz="1600" dirty="0">
                <a:solidFill>
                  <a:srgbClr val="FF0000"/>
                </a:solidFill>
                <a:latin typeface="+mj-lt"/>
              </a:rPr>
              <a:t>lineStyle = list(color = ?)</a:t>
            </a:r>
            <a:endParaRPr lang="en-GB" sz="1800" dirty="0">
              <a:solidFill>
                <a:srgbClr val="FF0000"/>
              </a:solidFill>
              <a:latin typeface="+mj-lt"/>
            </a:endParaRPr>
          </a:p>
        </p:txBody>
      </p:sp>
      <p:pic>
        <p:nvPicPr>
          <p:cNvPr id="6" name="Picture 5">
            <a:extLst>
              <a:ext uri="{FF2B5EF4-FFF2-40B4-BE49-F238E27FC236}">
                <a16:creationId xmlns:a16="http://schemas.microsoft.com/office/drawing/2014/main" id="{8BD5AFBE-1304-4F24-844A-1D6F53B5E237}"/>
              </a:ext>
            </a:extLst>
          </p:cNvPr>
          <p:cNvPicPr>
            <a:picLocks noChangeAspect="1"/>
          </p:cNvPicPr>
          <p:nvPr/>
        </p:nvPicPr>
        <p:blipFill>
          <a:blip r:embed="rId3"/>
          <a:stretch>
            <a:fillRect/>
          </a:stretch>
        </p:blipFill>
        <p:spPr>
          <a:xfrm>
            <a:off x="4138367" y="2535810"/>
            <a:ext cx="6930714" cy="2680805"/>
          </a:xfrm>
          <a:prstGeom prst="rect">
            <a:avLst/>
          </a:prstGeom>
        </p:spPr>
      </p:pic>
    </p:spTree>
    <p:extLst>
      <p:ext uri="{BB962C8B-B14F-4D97-AF65-F5344CB8AC3E}">
        <p14:creationId xmlns:p14="http://schemas.microsoft.com/office/powerpoint/2010/main" val="2729893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4B06AE-8218-460A-8BF3-A4F522F67AC2}"/>
              </a:ext>
            </a:extLst>
          </p:cNvPr>
          <p:cNvPicPr>
            <a:picLocks noChangeAspect="1"/>
          </p:cNvPicPr>
          <p:nvPr/>
        </p:nvPicPr>
        <p:blipFill>
          <a:blip r:embed="rId2"/>
          <a:stretch>
            <a:fillRect/>
          </a:stretch>
        </p:blipFill>
        <p:spPr>
          <a:xfrm>
            <a:off x="6053518" y="964629"/>
            <a:ext cx="5708138" cy="2911405"/>
          </a:xfrm>
          <a:prstGeom prst="rect">
            <a:avLst/>
          </a:prstGeom>
        </p:spPr>
      </p:pic>
      <p:sp>
        <p:nvSpPr>
          <p:cNvPr id="2" name="Title 1">
            <a:extLst>
              <a:ext uri="{FF2B5EF4-FFF2-40B4-BE49-F238E27FC236}">
                <a16:creationId xmlns:a16="http://schemas.microsoft.com/office/drawing/2014/main" id="{FB438086-93FF-405F-B640-D7EA834818FB}"/>
              </a:ext>
            </a:extLst>
          </p:cNvPr>
          <p:cNvSpPr>
            <a:spLocks noGrp="1"/>
          </p:cNvSpPr>
          <p:nvPr>
            <p:ph type="title"/>
          </p:nvPr>
        </p:nvSpPr>
        <p:spPr/>
        <p:txBody>
          <a:bodyPr/>
          <a:lstStyle/>
          <a:p>
            <a:r>
              <a:rPr lang="en-GB" dirty="0"/>
              <a:t>Exercise 2: answers</a:t>
            </a:r>
          </a:p>
        </p:txBody>
      </p:sp>
      <p:sp>
        <p:nvSpPr>
          <p:cNvPr id="7" name="Content Placeholder 6">
            <a:extLst>
              <a:ext uri="{FF2B5EF4-FFF2-40B4-BE49-F238E27FC236}">
                <a16:creationId xmlns:a16="http://schemas.microsoft.com/office/drawing/2014/main" id="{382BF641-CA6C-42A7-A9A9-50C3327D689E}"/>
              </a:ext>
            </a:extLst>
          </p:cNvPr>
          <p:cNvSpPr>
            <a:spLocks noGrp="1"/>
          </p:cNvSpPr>
          <p:nvPr>
            <p:ph idx="1"/>
          </p:nvPr>
        </p:nvSpPr>
        <p:spPr>
          <a:xfrm>
            <a:off x="676656" y="2011680"/>
            <a:ext cx="10753725" cy="4547382"/>
          </a:xfrm>
        </p:spPr>
        <p:txBody>
          <a:bodyPr>
            <a:normAutofit fontScale="92500" lnSpcReduction="10000"/>
          </a:bodyPr>
          <a:lstStyle/>
          <a:p>
            <a:r>
              <a:rPr lang="en-GB" sz="2000" dirty="0">
                <a:solidFill>
                  <a:schemeClr val="accent1"/>
                </a:solidFill>
                <a:latin typeface="Bahnschrift SemiLight Condensed" panose="020B0502040204020203" pitchFamily="34" charset="0"/>
              </a:rPr>
              <a:t>mh %&gt;%   </a:t>
            </a:r>
          </a:p>
          <a:p>
            <a:r>
              <a:rPr lang="en-GB" sz="2000" dirty="0">
                <a:solidFill>
                  <a:schemeClr val="accent1"/>
                </a:solidFill>
                <a:latin typeface="Bahnschrift SemiLight Condensed" panose="020B0502040204020203" pitchFamily="34" charset="0"/>
              </a:rPr>
              <a:t>filter(Group == "Male") %&gt;%   </a:t>
            </a:r>
            <a:r>
              <a:rPr lang="en-GB" sz="2000" dirty="0">
                <a:solidFill>
                  <a:schemeClr val="accent6"/>
                </a:solidFill>
                <a:latin typeface="Bahnschrift SemiLight Condensed" panose="020B0502040204020203" pitchFamily="34" charset="0"/>
              </a:rPr>
              <a:t># filter to male patients</a:t>
            </a:r>
          </a:p>
          <a:p>
            <a:r>
              <a:rPr lang="en-GB" sz="2000" dirty="0">
                <a:solidFill>
                  <a:schemeClr val="accent1"/>
                </a:solidFill>
                <a:latin typeface="Bahnschrift SemiLight Condensed" panose="020B0502040204020203" pitchFamily="34" charset="0"/>
              </a:rPr>
              <a:t>e_charts(Date) %&gt;%  </a:t>
            </a:r>
            <a:r>
              <a:rPr lang="en-GB" sz="2000" dirty="0">
                <a:solidFill>
                  <a:schemeClr val="accent6"/>
                </a:solidFill>
                <a:latin typeface="Bahnschrift SemiLight Condensed" panose="020B0502040204020203" pitchFamily="34" charset="0"/>
              </a:rPr>
              <a:t># over time</a:t>
            </a:r>
          </a:p>
          <a:p>
            <a:r>
              <a:rPr lang="en-GB" sz="2000" dirty="0">
                <a:solidFill>
                  <a:schemeClr val="accent1"/>
                </a:solidFill>
                <a:latin typeface="Bahnschrift SemiLight Condensed" panose="020B0502040204020203" pitchFamily="34" charset="0"/>
              </a:rPr>
              <a:t>e_line(value) %&gt;%  </a:t>
            </a:r>
            <a:r>
              <a:rPr lang="en-GB" sz="2000" dirty="0">
                <a:solidFill>
                  <a:schemeClr val="accent6"/>
                </a:solidFill>
                <a:latin typeface="Bahnschrift SemiLight Condensed" panose="020B0502040204020203" pitchFamily="34" charset="0"/>
              </a:rPr>
              <a:t># first line layer of values</a:t>
            </a:r>
          </a:p>
          <a:p>
            <a:r>
              <a:rPr lang="en-GB" sz="2000" dirty="0">
                <a:solidFill>
                  <a:schemeClr val="accent1"/>
                </a:solidFill>
                <a:latin typeface="Bahnschrift SemiLight Condensed" panose="020B0502040204020203" pitchFamily="34" charset="0"/>
              </a:rPr>
              <a:t> e_line(mean, symbol = "none",         </a:t>
            </a:r>
          </a:p>
          <a:p>
            <a:r>
              <a:rPr lang="en-GB" sz="2000" dirty="0">
                <a:solidFill>
                  <a:schemeClr val="accent1"/>
                </a:solidFill>
                <a:latin typeface="Bahnschrift SemiLight Condensed" panose="020B0502040204020203" pitchFamily="34" charset="0"/>
              </a:rPr>
              <a:t>               lineStyle = list(color = "#858585")) %&gt;%  </a:t>
            </a:r>
            <a:r>
              <a:rPr lang="en-GB" sz="2000" dirty="0">
                <a:solidFill>
                  <a:schemeClr val="accent6"/>
                </a:solidFill>
                <a:latin typeface="Bahnschrift SemiLight Condensed" panose="020B0502040204020203" pitchFamily="34" charset="0"/>
              </a:rPr>
              <a:t># add mean line layer, change line to grey</a:t>
            </a:r>
          </a:p>
          <a:p>
            <a:r>
              <a:rPr lang="en-GB" sz="2000" dirty="0">
                <a:solidFill>
                  <a:schemeClr val="accent1"/>
                </a:solidFill>
                <a:latin typeface="Bahnschrift SemiLight Condensed" panose="020B0502040204020203" pitchFamily="34" charset="0"/>
              </a:rPr>
              <a:t>e_line(upper_ci, symbol = "none",         </a:t>
            </a:r>
          </a:p>
          <a:p>
            <a:r>
              <a:rPr lang="en-GB" sz="2000" dirty="0">
                <a:solidFill>
                  <a:schemeClr val="accent1"/>
                </a:solidFill>
                <a:latin typeface="Bahnschrift SemiLight Condensed" panose="020B0502040204020203" pitchFamily="34" charset="0"/>
              </a:rPr>
              <a:t>               lineStyle = list(color = "#d53f58")) %&gt;% </a:t>
            </a:r>
            <a:r>
              <a:rPr lang="en-GB" sz="2000" dirty="0">
                <a:solidFill>
                  <a:schemeClr val="accent6"/>
                </a:solidFill>
                <a:latin typeface="Bahnschrift SemiLight Condensed" panose="020B0502040204020203" pitchFamily="34" charset="0"/>
              </a:rPr>
              <a:t># add upper CI line layer, change line to red</a:t>
            </a:r>
          </a:p>
          <a:p>
            <a:r>
              <a:rPr lang="en-GB" sz="2000" dirty="0">
                <a:solidFill>
                  <a:schemeClr val="accent1"/>
                </a:solidFill>
                <a:latin typeface="Bahnschrift SemiLight Condensed" panose="020B0502040204020203" pitchFamily="34" charset="0"/>
              </a:rPr>
              <a:t>e_line(lower_ci, symbol = "none",         </a:t>
            </a:r>
          </a:p>
          <a:p>
            <a:r>
              <a:rPr lang="en-GB" sz="2000" dirty="0">
                <a:solidFill>
                  <a:schemeClr val="accent1"/>
                </a:solidFill>
                <a:latin typeface="Bahnschrift SemiLight Condensed" panose="020B0502040204020203" pitchFamily="34" charset="0"/>
              </a:rPr>
              <a:t>               lineStyle = list(color = "#d53f58")) %&gt;% </a:t>
            </a:r>
            <a:r>
              <a:rPr lang="en-GB" sz="2000" dirty="0">
                <a:solidFill>
                  <a:schemeClr val="accent6"/>
                </a:solidFill>
                <a:latin typeface="Bahnschrift SemiLight Condensed" panose="020B0502040204020203" pitchFamily="34" charset="0"/>
              </a:rPr>
              <a:t># add lower CI line layer, change line to red</a:t>
            </a:r>
            <a:r>
              <a:rPr lang="en-GB" sz="2000" dirty="0">
                <a:solidFill>
                  <a:schemeClr val="accent1"/>
                </a:solidFill>
                <a:latin typeface="Bahnschrift SemiLight Condensed" panose="020B0502040204020203" pitchFamily="34" charset="0"/>
              </a:rPr>
              <a:t> </a:t>
            </a:r>
          </a:p>
          <a:p>
            <a:r>
              <a:rPr lang="en-GB" sz="2000" dirty="0">
                <a:solidFill>
                  <a:schemeClr val="accent1"/>
                </a:solidFill>
                <a:latin typeface="Bahnschrift SemiLight Condensed" panose="020B0502040204020203" pitchFamily="34" charset="0"/>
              </a:rPr>
              <a:t>e_scatter(value_breach, symbolSize = 15) %&gt;%   </a:t>
            </a:r>
            <a:r>
              <a:rPr lang="en-GB" sz="2000" dirty="0">
                <a:solidFill>
                  <a:schemeClr val="accent6"/>
                </a:solidFill>
                <a:latin typeface="Bahnschrift SemiLight Condensed" panose="020B0502040204020203" pitchFamily="34" charset="0"/>
              </a:rPr>
              <a:t># add scatter layer and adjust symbol size to be larger</a:t>
            </a:r>
          </a:p>
          <a:p>
            <a:r>
              <a:rPr lang="en-GB" sz="2000" dirty="0">
                <a:solidFill>
                  <a:schemeClr val="accent1"/>
                </a:solidFill>
                <a:latin typeface="Bahnschrift SemiLight Condensed" panose="020B0502040204020203" pitchFamily="34" charset="0"/>
              </a:rPr>
              <a:t>e_tooltip(trigger = "axis")  </a:t>
            </a:r>
            <a:r>
              <a:rPr lang="en-GB" sz="2000" dirty="0">
                <a:solidFill>
                  <a:schemeClr val="accent6"/>
                </a:solidFill>
                <a:latin typeface="Bahnschrift SemiLight Condensed" panose="020B0502040204020203" pitchFamily="34" charset="0"/>
              </a:rPr>
              <a:t># adjust tooltip to trigger on axis</a:t>
            </a:r>
          </a:p>
        </p:txBody>
      </p:sp>
    </p:spTree>
    <p:extLst>
      <p:ext uri="{BB962C8B-B14F-4D97-AF65-F5344CB8AC3E}">
        <p14:creationId xmlns:p14="http://schemas.microsoft.com/office/powerpoint/2010/main" val="1055536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phic 6" descr="Coffee">
            <a:extLst>
              <a:ext uri="{FF2B5EF4-FFF2-40B4-BE49-F238E27FC236}">
                <a16:creationId xmlns:a16="http://schemas.microsoft.com/office/drawing/2014/main" id="{5036189B-B1B1-4645-BB4A-8B35106766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985" y="1703445"/>
            <a:ext cx="3448478" cy="3448478"/>
          </a:xfrm>
          <a:prstGeom prst="rect">
            <a:avLst/>
          </a:prstGeom>
        </p:spPr>
      </p:pic>
      <p:sp>
        <p:nvSpPr>
          <p:cNvPr id="3" name="Content Placeholder 2">
            <a:extLst>
              <a:ext uri="{FF2B5EF4-FFF2-40B4-BE49-F238E27FC236}">
                <a16:creationId xmlns:a16="http://schemas.microsoft.com/office/drawing/2014/main" id="{4628D321-4F56-4F7D-ACC3-9EBC9741A2A8}"/>
              </a:ext>
            </a:extLst>
          </p:cNvPr>
          <p:cNvSpPr>
            <a:spLocks noGrp="1"/>
          </p:cNvSpPr>
          <p:nvPr>
            <p:ph idx="1"/>
          </p:nvPr>
        </p:nvSpPr>
        <p:spPr>
          <a:xfrm>
            <a:off x="4702557" y="2011680"/>
            <a:ext cx="6428994" cy="3766185"/>
          </a:xfrm>
        </p:spPr>
        <p:txBody>
          <a:bodyPr>
            <a:normAutofit/>
          </a:bodyPr>
          <a:lstStyle/>
          <a:p>
            <a:r>
              <a:rPr lang="en-GB" dirty="0"/>
              <a:t>Break</a:t>
            </a:r>
          </a:p>
        </p:txBody>
      </p:sp>
    </p:spTree>
    <p:extLst>
      <p:ext uri="{BB962C8B-B14F-4D97-AF65-F5344CB8AC3E}">
        <p14:creationId xmlns:p14="http://schemas.microsoft.com/office/powerpoint/2010/main" val="3852608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AFE32-6C28-49A6-A52E-DA06182E5E89}"/>
              </a:ext>
            </a:extLst>
          </p:cNvPr>
          <p:cNvSpPr>
            <a:spLocks noGrp="1"/>
          </p:cNvSpPr>
          <p:nvPr>
            <p:ph type="title"/>
          </p:nvPr>
        </p:nvSpPr>
        <p:spPr/>
        <p:txBody>
          <a:bodyPr/>
          <a:lstStyle/>
          <a:p>
            <a:r>
              <a:rPr lang="en-GB" dirty="0"/>
              <a:t>Themes and custom themes</a:t>
            </a:r>
          </a:p>
        </p:txBody>
      </p:sp>
      <p:sp>
        <p:nvSpPr>
          <p:cNvPr id="3" name="Content Placeholder 2">
            <a:extLst>
              <a:ext uri="{FF2B5EF4-FFF2-40B4-BE49-F238E27FC236}">
                <a16:creationId xmlns:a16="http://schemas.microsoft.com/office/drawing/2014/main" id="{AE597E52-CF35-4DE6-BA8C-E908CCB519DC}"/>
              </a:ext>
            </a:extLst>
          </p:cNvPr>
          <p:cNvSpPr>
            <a:spLocks noGrp="1"/>
          </p:cNvSpPr>
          <p:nvPr>
            <p:ph idx="1"/>
          </p:nvPr>
        </p:nvSpPr>
        <p:spPr/>
        <p:txBody>
          <a:bodyPr>
            <a:normAutofit/>
          </a:bodyPr>
          <a:lstStyle/>
          <a:p>
            <a:r>
              <a:rPr lang="en-GB" sz="1800" dirty="0"/>
              <a:t>Use the </a:t>
            </a:r>
            <a:r>
              <a:rPr lang="en-GB" sz="1800" dirty="0">
                <a:solidFill>
                  <a:schemeClr val="accent1"/>
                </a:solidFill>
              </a:rPr>
              <a:t>e_theme() </a:t>
            </a:r>
            <a:r>
              <a:rPr lang="en-GB" sz="1800" dirty="0"/>
              <a:t>function to change to any of the preset themes </a:t>
            </a:r>
            <a:r>
              <a:rPr lang="en-GB" sz="1800" dirty="0">
                <a:hlinkClick r:id="rId2"/>
              </a:rPr>
              <a:t>here</a:t>
            </a:r>
            <a:r>
              <a:rPr lang="en-GB" sz="1800" dirty="0"/>
              <a:t>.</a:t>
            </a:r>
          </a:p>
          <a:p>
            <a:endParaRPr lang="en-GB" sz="1800" dirty="0"/>
          </a:p>
          <a:p>
            <a:r>
              <a:rPr lang="en-GB" sz="1800" dirty="0"/>
              <a:t>To make your own custom theme with organisational colours, default line width, default symbols, etc., use the </a:t>
            </a:r>
            <a:r>
              <a:rPr lang="en-GB" sz="1800" dirty="0">
                <a:hlinkClick r:id="rId3"/>
              </a:rPr>
              <a:t>theme builder here</a:t>
            </a:r>
            <a:r>
              <a:rPr lang="en-GB" sz="1800" dirty="0"/>
              <a:t>. Then just download the .json file, upload to your project, and use </a:t>
            </a:r>
            <a:r>
              <a:rPr lang="en-GB" sz="1800" dirty="0">
                <a:solidFill>
                  <a:schemeClr val="accent1"/>
                </a:solidFill>
              </a:rPr>
              <a:t>e_theme_custom(“name_of_your_theme.json”)</a:t>
            </a:r>
          </a:p>
        </p:txBody>
      </p:sp>
      <p:pic>
        <p:nvPicPr>
          <p:cNvPr id="7" name="Picture 6">
            <a:extLst>
              <a:ext uri="{FF2B5EF4-FFF2-40B4-BE49-F238E27FC236}">
                <a16:creationId xmlns:a16="http://schemas.microsoft.com/office/drawing/2014/main" id="{82B0F209-6410-4E98-A2D3-50A3C8035C73}"/>
              </a:ext>
            </a:extLst>
          </p:cNvPr>
          <p:cNvPicPr>
            <a:picLocks noChangeAspect="1"/>
          </p:cNvPicPr>
          <p:nvPr/>
        </p:nvPicPr>
        <p:blipFill>
          <a:blip r:embed="rId4"/>
          <a:stretch>
            <a:fillRect/>
          </a:stretch>
        </p:blipFill>
        <p:spPr>
          <a:xfrm>
            <a:off x="4284483" y="3634033"/>
            <a:ext cx="7101062" cy="3047098"/>
          </a:xfrm>
          <a:prstGeom prst="rect">
            <a:avLst/>
          </a:prstGeom>
        </p:spPr>
      </p:pic>
    </p:spTree>
    <p:extLst>
      <p:ext uri="{BB962C8B-B14F-4D97-AF65-F5344CB8AC3E}">
        <p14:creationId xmlns:p14="http://schemas.microsoft.com/office/powerpoint/2010/main" val="4032962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4C4829-CF39-4CF4-973E-6F5A32F8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3835339-5940-4335-AE47-302EC3D45D0E}"/>
              </a:ext>
            </a:extLst>
          </p:cNvPr>
          <p:cNvSpPr>
            <a:spLocks noGrp="1"/>
          </p:cNvSpPr>
          <p:nvPr>
            <p:ph idx="1"/>
          </p:nvPr>
        </p:nvSpPr>
        <p:spPr>
          <a:xfrm>
            <a:off x="965199" y="685689"/>
            <a:ext cx="7808141" cy="5625556"/>
          </a:xfrm>
        </p:spPr>
        <p:txBody>
          <a:bodyPr>
            <a:normAutofit/>
          </a:bodyPr>
          <a:lstStyle/>
          <a:p>
            <a:r>
              <a:rPr lang="en-GB" dirty="0"/>
              <a:t>Try it out! </a:t>
            </a:r>
          </a:p>
          <a:p>
            <a:pPr marL="0" indent="0">
              <a:buNone/>
            </a:pPr>
            <a:endParaRPr lang="en-GB" dirty="0"/>
          </a:p>
          <a:p>
            <a:r>
              <a:rPr lang="en-GB" dirty="0">
                <a:solidFill>
                  <a:schemeClr val="accent1"/>
                </a:solidFill>
                <a:latin typeface="Bahnschrift SemiLight Condensed" panose="020B0502040204020203" pitchFamily="34" charset="0"/>
              </a:rPr>
              <a:t>…</a:t>
            </a:r>
          </a:p>
          <a:p>
            <a:r>
              <a:rPr lang="en-GB" dirty="0">
                <a:solidFill>
                  <a:schemeClr val="accent1"/>
                </a:solidFill>
                <a:latin typeface="Bahnschrift SemiLight Condensed" panose="020B0502040204020203" pitchFamily="34" charset="0"/>
              </a:rPr>
              <a:t>e_theme(“westeros”)</a:t>
            </a:r>
          </a:p>
          <a:p>
            <a:endParaRPr lang="en-GB" dirty="0"/>
          </a:p>
          <a:p>
            <a:endParaRPr lang="en-GB" dirty="0"/>
          </a:p>
          <a:p>
            <a:endParaRPr lang="en-GB" dirty="0"/>
          </a:p>
          <a:p>
            <a:r>
              <a:rPr lang="en-GB" dirty="0">
                <a:solidFill>
                  <a:schemeClr val="accent1"/>
                </a:solidFill>
                <a:latin typeface="Bahnschrift SemiLight Condensed" panose="020B0502040204020203" pitchFamily="34" charset="0"/>
              </a:rPr>
              <a:t>…</a:t>
            </a:r>
          </a:p>
          <a:p>
            <a:r>
              <a:rPr lang="en-GB" dirty="0">
                <a:solidFill>
                  <a:schemeClr val="accent1"/>
                </a:solidFill>
                <a:latin typeface="Bahnschrift SemiLight Condensed" panose="020B0502040204020203" pitchFamily="34" charset="0"/>
              </a:rPr>
              <a:t>e_theme_custom(“custom.json”)</a:t>
            </a:r>
          </a:p>
        </p:txBody>
      </p:sp>
      <p:pic>
        <p:nvPicPr>
          <p:cNvPr id="4" name="Picture 3">
            <a:extLst>
              <a:ext uri="{FF2B5EF4-FFF2-40B4-BE49-F238E27FC236}">
                <a16:creationId xmlns:a16="http://schemas.microsoft.com/office/drawing/2014/main" id="{DBA895AF-212D-42B7-9C56-156220B02A11}"/>
              </a:ext>
            </a:extLst>
          </p:cNvPr>
          <p:cNvPicPr>
            <a:picLocks noChangeAspect="1"/>
          </p:cNvPicPr>
          <p:nvPr/>
        </p:nvPicPr>
        <p:blipFill>
          <a:blip r:embed="rId2"/>
          <a:stretch>
            <a:fillRect/>
          </a:stretch>
        </p:blipFill>
        <p:spPr>
          <a:xfrm>
            <a:off x="5547673" y="3498467"/>
            <a:ext cx="5624413" cy="2726431"/>
          </a:xfrm>
          <a:prstGeom prst="rect">
            <a:avLst/>
          </a:prstGeom>
        </p:spPr>
      </p:pic>
      <p:pic>
        <p:nvPicPr>
          <p:cNvPr id="6" name="Picture 5">
            <a:extLst>
              <a:ext uri="{FF2B5EF4-FFF2-40B4-BE49-F238E27FC236}">
                <a16:creationId xmlns:a16="http://schemas.microsoft.com/office/drawing/2014/main" id="{4C28085B-2EF4-4AB3-B60C-28EF3DABA6E6}"/>
              </a:ext>
            </a:extLst>
          </p:cNvPr>
          <p:cNvPicPr>
            <a:picLocks noChangeAspect="1"/>
          </p:cNvPicPr>
          <p:nvPr/>
        </p:nvPicPr>
        <p:blipFill>
          <a:blip r:embed="rId3"/>
          <a:stretch>
            <a:fillRect/>
          </a:stretch>
        </p:blipFill>
        <p:spPr>
          <a:xfrm>
            <a:off x="5920032" y="897858"/>
            <a:ext cx="4757991" cy="2388441"/>
          </a:xfrm>
          <a:prstGeom prst="rect">
            <a:avLst/>
          </a:prstGeom>
        </p:spPr>
      </p:pic>
    </p:spTree>
    <p:extLst>
      <p:ext uri="{BB962C8B-B14F-4D97-AF65-F5344CB8AC3E}">
        <p14:creationId xmlns:p14="http://schemas.microsoft.com/office/powerpoint/2010/main" val="1921404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4C4829-CF39-4CF4-973E-6F5A32F8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97824DA-B058-4562-8DA6-8C2A16816462}"/>
              </a:ext>
            </a:extLst>
          </p:cNvPr>
          <p:cNvSpPr>
            <a:spLocks noGrp="1"/>
          </p:cNvSpPr>
          <p:nvPr>
            <p:ph idx="1"/>
          </p:nvPr>
        </p:nvSpPr>
        <p:spPr>
          <a:xfrm>
            <a:off x="965199" y="685689"/>
            <a:ext cx="9836151" cy="3766185"/>
          </a:xfrm>
        </p:spPr>
        <p:txBody>
          <a:bodyPr>
            <a:normAutofit/>
          </a:bodyPr>
          <a:lstStyle/>
          <a:p>
            <a:r>
              <a:rPr lang="en-GB" dirty="0"/>
              <a:t>Extra: connecting graphs using e_group and e_connect_group</a:t>
            </a:r>
          </a:p>
          <a:p>
            <a:endParaRPr lang="en-GB" dirty="0"/>
          </a:p>
          <a:p>
            <a:endParaRPr lang="en-GB" dirty="0"/>
          </a:p>
        </p:txBody>
      </p:sp>
      <p:sp>
        <p:nvSpPr>
          <p:cNvPr id="5" name="TextBox 4">
            <a:extLst>
              <a:ext uri="{FF2B5EF4-FFF2-40B4-BE49-F238E27FC236}">
                <a16:creationId xmlns:a16="http://schemas.microsoft.com/office/drawing/2014/main" id="{C2A2B80B-F568-49A9-B418-001DEBEE8A1B}"/>
              </a:ext>
            </a:extLst>
          </p:cNvPr>
          <p:cNvSpPr txBox="1"/>
          <p:nvPr/>
        </p:nvSpPr>
        <p:spPr>
          <a:xfrm>
            <a:off x="1075103" y="1281683"/>
            <a:ext cx="8126047" cy="2031325"/>
          </a:xfrm>
          <a:prstGeom prst="rect">
            <a:avLst/>
          </a:prstGeom>
          <a:noFill/>
        </p:spPr>
        <p:txBody>
          <a:bodyPr wrap="square" rtlCol="0">
            <a:spAutoFit/>
          </a:bodyPr>
          <a:lstStyle/>
          <a:p>
            <a:r>
              <a:rPr lang="en-GB" sz="1400" dirty="0">
                <a:solidFill>
                  <a:schemeClr val="accent1"/>
                </a:solidFill>
                <a:latin typeface="Bahnschrift SemiLight Condensed" panose="020B0502040204020203" pitchFamily="34" charset="0"/>
              </a:rPr>
              <a:t>male &lt;- mh %&gt;%   </a:t>
            </a:r>
          </a:p>
          <a:p>
            <a:r>
              <a:rPr lang="en-GB" sz="1400" dirty="0">
                <a:solidFill>
                  <a:schemeClr val="accent1"/>
                </a:solidFill>
                <a:latin typeface="Bahnschrift SemiLight Condensed" panose="020B0502040204020203" pitchFamily="34" charset="0"/>
              </a:rPr>
              <a:t>filter(Group == "Male") %&gt;%   </a:t>
            </a:r>
          </a:p>
          <a:p>
            <a:r>
              <a:rPr lang="en-GB" sz="1400" dirty="0">
                <a:solidFill>
                  <a:schemeClr val="accent1"/>
                </a:solidFill>
                <a:latin typeface="Bahnschrift SemiLight Condensed" panose="020B0502040204020203" pitchFamily="34" charset="0"/>
              </a:rPr>
              <a:t>e_charts(Date) %&gt;%  </a:t>
            </a:r>
          </a:p>
          <a:p>
            <a:r>
              <a:rPr lang="en-GB" sz="1400" dirty="0">
                <a:solidFill>
                  <a:schemeClr val="accent1"/>
                </a:solidFill>
                <a:latin typeface="Bahnschrift SemiLight Condensed" panose="020B0502040204020203" pitchFamily="34" charset="0"/>
              </a:rPr>
              <a:t>e_line(value) %&gt;%    </a:t>
            </a:r>
          </a:p>
          <a:p>
            <a:r>
              <a:rPr lang="en-GB" sz="1400" dirty="0">
                <a:solidFill>
                  <a:schemeClr val="accent1"/>
                </a:solidFill>
                <a:latin typeface="Bahnschrift SemiLight Condensed" panose="020B0502040204020203" pitchFamily="34" charset="0"/>
              </a:rPr>
              <a:t>e_tooltip(trigger = "axis") %&gt;%    </a:t>
            </a:r>
          </a:p>
          <a:p>
            <a:r>
              <a:rPr lang="en-GB" sz="1400" dirty="0">
                <a:solidFill>
                  <a:schemeClr val="accent1"/>
                </a:solidFill>
                <a:latin typeface="Bahnschrift SemiLight Condensed" panose="020B0502040204020203" pitchFamily="34" charset="0"/>
              </a:rPr>
              <a:t>e_title("Male") %&gt;%    </a:t>
            </a:r>
          </a:p>
          <a:p>
            <a:r>
              <a:rPr lang="en-GB" sz="1400" dirty="0">
                <a:solidFill>
                  <a:schemeClr val="accent1"/>
                </a:solidFill>
                <a:latin typeface="Bahnschrift SemiLight Condensed" panose="020B0502040204020203" pitchFamily="34" charset="0"/>
              </a:rPr>
              <a:t>e_line(mean, symbol = "none") %&gt;%   </a:t>
            </a:r>
          </a:p>
          <a:p>
            <a:r>
              <a:rPr lang="en-GB" sz="1400" dirty="0">
                <a:solidFill>
                  <a:srgbClr val="FF0000"/>
                </a:solidFill>
                <a:latin typeface="Bahnschrift SemiLight Condensed" panose="020B0502040204020203" pitchFamily="34" charset="0"/>
              </a:rPr>
              <a:t>e_group("mh") </a:t>
            </a:r>
            <a:r>
              <a:rPr lang="en-GB" sz="1400" dirty="0">
                <a:solidFill>
                  <a:schemeClr val="accent1"/>
                </a:solidFill>
                <a:latin typeface="Bahnschrift SemiLight Condensed" panose="020B0502040204020203" pitchFamily="34" charset="0"/>
              </a:rPr>
              <a:t>%&gt;% </a:t>
            </a:r>
            <a:r>
              <a:rPr lang="en-GB" sz="1400" dirty="0">
                <a:solidFill>
                  <a:schemeClr val="accent4"/>
                </a:solidFill>
                <a:latin typeface="Bahnschrift SemiLight Condensed" panose="020B0502040204020203" pitchFamily="34" charset="0"/>
              </a:rPr>
              <a:t># to connect them, they need the same group ID  </a:t>
            </a:r>
          </a:p>
          <a:p>
            <a:r>
              <a:rPr lang="en-GB" sz="1400" dirty="0">
                <a:solidFill>
                  <a:schemeClr val="accent1"/>
                </a:solidFill>
                <a:latin typeface="Bahnschrift SemiLight Condensed" panose="020B0502040204020203" pitchFamily="34" charset="0"/>
              </a:rPr>
              <a:t>e_y_axis(max = max(mh$value)) </a:t>
            </a:r>
            <a:r>
              <a:rPr lang="en-GB" sz="1400" dirty="0">
                <a:solidFill>
                  <a:schemeClr val="accent4"/>
                </a:solidFill>
                <a:latin typeface="Bahnschrift SemiLight Condensed" panose="020B0502040204020203" pitchFamily="34" charset="0"/>
              </a:rPr>
              <a:t># adjusting the y axis so that it's fixed for both</a:t>
            </a:r>
          </a:p>
        </p:txBody>
      </p:sp>
      <p:sp>
        <p:nvSpPr>
          <p:cNvPr id="7" name="TextBox 6">
            <a:extLst>
              <a:ext uri="{FF2B5EF4-FFF2-40B4-BE49-F238E27FC236}">
                <a16:creationId xmlns:a16="http://schemas.microsoft.com/office/drawing/2014/main" id="{6116B2B5-95AB-4931-8118-773804875166}"/>
              </a:ext>
            </a:extLst>
          </p:cNvPr>
          <p:cNvSpPr txBox="1"/>
          <p:nvPr/>
        </p:nvSpPr>
        <p:spPr>
          <a:xfrm>
            <a:off x="1075103" y="3667700"/>
            <a:ext cx="7808141" cy="2031325"/>
          </a:xfrm>
          <a:prstGeom prst="rect">
            <a:avLst/>
          </a:prstGeom>
          <a:noFill/>
        </p:spPr>
        <p:txBody>
          <a:bodyPr wrap="square" rtlCol="0">
            <a:spAutoFit/>
          </a:bodyPr>
          <a:lstStyle/>
          <a:p>
            <a:r>
              <a:rPr lang="en-GB" sz="1400" dirty="0">
                <a:solidFill>
                  <a:schemeClr val="accent1"/>
                </a:solidFill>
                <a:latin typeface="Bahnschrift SemiLight Condensed" panose="020B0502040204020203" pitchFamily="34" charset="0"/>
              </a:rPr>
              <a:t>female &lt;- mh %&gt;%   </a:t>
            </a:r>
          </a:p>
          <a:p>
            <a:r>
              <a:rPr lang="en-GB" sz="1400" dirty="0">
                <a:solidFill>
                  <a:schemeClr val="accent1"/>
                </a:solidFill>
                <a:latin typeface="Bahnschrift SemiLight Condensed" panose="020B0502040204020203" pitchFamily="34" charset="0"/>
              </a:rPr>
              <a:t>filter(Group == "Female") %&gt;% </a:t>
            </a:r>
          </a:p>
          <a:p>
            <a:r>
              <a:rPr lang="en-GB" sz="1400" dirty="0">
                <a:solidFill>
                  <a:schemeClr val="accent1"/>
                </a:solidFill>
                <a:latin typeface="Bahnschrift SemiLight Condensed" panose="020B0502040204020203" pitchFamily="34" charset="0"/>
              </a:rPr>
              <a:t> e_charts(Date) %&gt;%  e_line(value) %&gt;%    </a:t>
            </a:r>
          </a:p>
          <a:p>
            <a:r>
              <a:rPr lang="en-GB" sz="1400" dirty="0">
                <a:solidFill>
                  <a:schemeClr val="accent1"/>
                </a:solidFill>
                <a:latin typeface="Bahnschrift SemiLight Condensed" panose="020B0502040204020203" pitchFamily="34" charset="0"/>
              </a:rPr>
              <a:t>e_tooltip(trigger = "axis") %&gt;%    </a:t>
            </a:r>
          </a:p>
          <a:p>
            <a:r>
              <a:rPr lang="en-GB" sz="1400" dirty="0">
                <a:solidFill>
                  <a:schemeClr val="accent1"/>
                </a:solidFill>
                <a:latin typeface="Bahnschrift SemiLight Condensed" panose="020B0502040204020203" pitchFamily="34" charset="0"/>
              </a:rPr>
              <a:t>e_title("Female") %&gt;%    </a:t>
            </a:r>
          </a:p>
          <a:p>
            <a:r>
              <a:rPr lang="en-GB" sz="1400" dirty="0">
                <a:solidFill>
                  <a:schemeClr val="accent1"/>
                </a:solidFill>
                <a:latin typeface="Bahnschrift SemiLight Condensed" panose="020B0502040204020203" pitchFamily="34" charset="0"/>
              </a:rPr>
              <a:t>e_line(mean, symbol = "none") %&gt;%   </a:t>
            </a:r>
          </a:p>
          <a:p>
            <a:r>
              <a:rPr lang="en-GB" sz="1400" dirty="0">
                <a:solidFill>
                  <a:srgbClr val="FF0000"/>
                </a:solidFill>
                <a:latin typeface="Bahnschrift SemiLight Condensed" panose="020B0502040204020203" pitchFamily="34" charset="0"/>
              </a:rPr>
              <a:t>e_group("mh") </a:t>
            </a:r>
            <a:r>
              <a:rPr lang="en-GB" sz="1400" dirty="0">
                <a:solidFill>
                  <a:schemeClr val="accent1"/>
                </a:solidFill>
                <a:latin typeface="Bahnschrift SemiLight Condensed" panose="020B0502040204020203" pitchFamily="34" charset="0"/>
              </a:rPr>
              <a:t>%&gt;%  </a:t>
            </a:r>
            <a:r>
              <a:rPr lang="en-GB" sz="1400" dirty="0">
                <a:solidFill>
                  <a:schemeClr val="accent4"/>
                </a:solidFill>
                <a:latin typeface="Bahnschrift SemiLight Condensed" panose="020B0502040204020203" pitchFamily="34" charset="0"/>
              </a:rPr>
              <a:t># same group ID  </a:t>
            </a:r>
          </a:p>
          <a:p>
            <a:r>
              <a:rPr lang="en-GB" sz="1400" dirty="0">
                <a:solidFill>
                  <a:schemeClr val="accent1"/>
                </a:solidFill>
                <a:latin typeface="Bahnschrift SemiLight Condensed" panose="020B0502040204020203" pitchFamily="34" charset="0"/>
              </a:rPr>
              <a:t>e_y_axis(max = max(mh$value)) %&gt;%   </a:t>
            </a:r>
          </a:p>
          <a:p>
            <a:r>
              <a:rPr lang="en-GB" sz="1400" dirty="0">
                <a:solidFill>
                  <a:srgbClr val="FF0000"/>
                </a:solidFill>
                <a:latin typeface="Bahnschrift SemiLight Condensed" panose="020B0502040204020203" pitchFamily="34" charset="0"/>
              </a:rPr>
              <a:t>e_connect_group("mh") </a:t>
            </a:r>
            <a:r>
              <a:rPr lang="en-GB" sz="1400" dirty="0">
                <a:solidFill>
                  <a:schemeClr val="accent4"/>
                </a:solidFill>
                <a:latin typeface="Bahnschrift SemiLight Condensed" panose="020B0502040204020203" pitchFamily="34" charset="0"/>
              </a:rPr>
              <a:t># connect this plot with any plots with the same group ID</a:t>
            </a:r>
          </a:p>
        </p:txBody>
      </p:sp>
      <p:sp>
        <p:nvSpPr>
          <p:cNvPr id="6" name="TextBox 5">
            <a:extLst>
              <a:ext uri="{FF2B5EF4-FFF2-40B4-BE49-F238E27FC236}">
                <a16:creationId xmlns:a16="http://schemas.microsoft.com/office/drawing/2014/main" id="{6248E970-2C90-4AC3-82D4-DC457C1C73A5}"/>
              </a:ext>
            </a:extLst>
          </p:cNvPr>
          <p:cNvSpPr txBox="1"/>
          <p:nvPr/>
        </p:nvSpPr>
        <p:spPr>
          <a:xfrm>
            <a:off x="1075103" y="5943600"/>
            <a:ext cx="8534889" cy="369332"/>
          </a:xfrm>
          <a:prstGeom prst="rect">
            <a:avLst/>
          </a:prstGeom>
          <a:noFill/>
        </p:spPr>
        <p:txBody>
          <a:bodyPr wrap="square" rtlCol="0">
            <a:spAutoFit/>
          </a:bodyPr>
          <a:lstStyle/>
          <a:p>
            <a:r>
              <a:rPr lang="it-IT" dirty="0">
                <a:solidFill>
                  <a:srgbClr val="FF0000"/>
                </a:solidFill>
                <a:latin typeface="Bahnschrift SemiLight Condensed" panose="020B0502040204020203" pitchFamily="34" charset="0"/>
              </a:rPr>
              <a:t>e_arrange(male, female, cols = 2)</a:t>
            </a:r>
            <a:endParaRPr lang="en-GB" dirty="0">
              <a:solidFill>
                <a:srgbClr val="FF0000"/>
              </a:solidFill>
              <a:latin typeface="Bahnschrift SemiLight Condensed" panose="020B0502040204020203" pitchFamily="34" charset="0"/>
            </a:endParaRPr>
          </a:p>
        </p:txBody>
      </p:sp>
    </p:spTree>
    <p:extLst>
      <p:ext uri="{BB962C8B-B14F-4D97-AF65-F5344CB8AC3E}">
        <p14:creationId xmlns:p14="http://schemas.microsoft.com/office/powerpoint/2010/main" val="3685974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95D0DA-8B59-4A30-87C9-6ED8C059090D}"/>
              </a:ext>
            </a:extLst>
          </p:cNvPr>
          <p:cNvPicPr>
            <a:picLocks noGrp="1" noChangeAspect="1"/>
          </p:cNvPicPr>
          <p:nvPr>
            <p:ph idx="1"/>
          </p:nvPr>
        </p:nvPicPr>
        <p:blipFill>
          <a:blip r:embed="rId2"/>
          <a:stretch>
            <a:fillRect/>
          </a:stretch>
        </p:blipFill>
        <p:spPr>
          <a:xfrm>
            <a:off x="0" y="1399770"/>
            <a:ext cx="12153606" cy="3897007"/>
          </a:xfrm>
        </p:spPr>
      </p:pic>
    </p:spTree>
    <p:extLst>
      <p:ext uri="{BB962C8B-B14F-4D97-AF65-F5344CB8AC3E}">
        <p14:creationId xmlns:p14="http://schemas.microsoft.com/office/powerpoint/2010/main" val="2154008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250EF-B47D-4058-8F3F-F10406B2CFF9}"/>
              </a:ext>
            </a:extLst>
          </p:cNvPr>
          <p:cNvSpPr>
            <a:spLocks noGrp="1"/>
          </p:cNvSpPr>
          <p:nvPr>
            <p:ph type="title"/>
          </p:nvPr>
        </p:nvSpPr>
        <p:spPr/>
        <p:txBody>
          <a:bodyPr/>
          <a:lstStyle/>
          <a:p>
            <a:r>
              <a:rPr lang="en-GB" dirty="0"/>
              <a:t>Echarts or Plotly?</a:t>
            </a:r>
          </a:p>
        </p:txBody>
      </p:sp>
      <p:sp>
        <p:nvSpPr>
          <p:cNvPr id="3" name="Content Placeholder 2">
            <a:extLst>
              <a:ext uri="{FF2B5EF4-FFF2-40B4-BE49-F238E27FC236}">
                <a16:creationId xmlns:a16="http://schemas.microsoft.com/office/drawing/2014/main" id="{7C71D2BD-A65D-4C17-BED1-E36DA55ABA6E}"/>
              </a:ext>
            </a:extLst>
          </p:cNvPr>
          <p:cNvSpPr>
            <a:spLocks noGrp="1"/>
          </p:cNvSpPr>
          <p:nvPr>
            <p:ph idx="1"/>
          </p:nvPr>
        </p:nvSpPr>
        <p:spPr>
          <a:xfrm>
            <a:off x="657224" y="4434369"/>
            <a:ext cx="10645514" cy="2206814"/>
          </a:xfrm>
        </p:spPr>
        <p:txBody>
          <a:bodyPr>
            <a:normAutofit/>
          </a:bodyPr>
          <a:lstStyle/>
          <a:p>
            <a:pPr marL="0" indent="0">
              <a:buNone/>
            </a:pPr>
            <a:r>
              <a:rPr lang="en-GB" sz="1800" dirty="0"/>
              <a:t>Echarts pros</a:t>
            </a:r>
          </a:p>
          <a:p>
            <a:pPr marL="457200" indent="-457200">
              <a:buFont typeface="+mj-lt"/>
              <a:buAutoNum type="arabicPeriod"/>
            </a:pPr>
            <a:r>
              <a:rPr lang="en-GB" sz="1800" dirty="0"/>
              <a:t>Simple syntax, easier to learn and read</a:t>
            </a:r>
          </a:p>
          <a:p>
            <a:pPr marL="457200" indent="-457200">
              <a:buFont typeface="+mj-lt"/>
              <a:buAutoNum type="arabicPeriod"/>
            </a:pPr>
            <a:r>
              <a:rPr lang="en-GB" sz="1800" dirty="0"/>
              <a:t>Easy connection between subplots</a:t>
            </a:r>
          </a:p>
          <a:p>
            <a:pPr marL="457200" indent="-457200">
              <a:buFont typeface="+mj-lt"/>
              <a:buAutoNum type="arabicPeriod"/>
            </a:pPr>
            <a:r>
              <a:rPr lang="en-GB" sz="1800" dirty="0"/>
              <a:t>Easier to customise theme: </a:t>
            </a:r>
            <a:r>
              <a:rPr lang="en-GB" sz="1800" dirty="0">
                <a:hlinkClick r:id="rId2"/>
              </a:rPr>
              <a:t>https://echarts4r.john-coene.com/articles/themes.html</a:t>
            </a:r>
            <a:endParaRPr lang="en-GB" dirty="0"/>
          </a:p>
        </p:txBody>
      </p:sp>
      <p:sp>
        <p:nvSpPr>
          <p:cNvPr id="4" name="Content Placeholder 2">
            <a:extLst>
              <a:ext uri="{FF2B5EF4-FFF2-40B4-BE49-F238E27FC236}">
                <a16:creationId xmlns:a16="http://schemas.microsoft.com/office/drawing/2014/main" id="{613B8C49-535C-44CF-B0F5-8814F46F3066}"/>
              </a:ext>
            </a:extLst>
          </p:cNvPr>
          <p:cNvSpPr txBox="1">
            <a:spLocks/>
          </p:cNvSpPr>
          <p:nvPr/>
        </p:nvSpPr>
        <p:spPr>
          <a:xfrm>
            <a:off x="657224" y="1813627"/>
            <a:ext cx="9948510" cy="232804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Font typeface="Arial" pitchFamily="34" charset="0"/>
              <a:buNone/>
            </a:pPr>
            <a:r>
              <a:rPr lang="en-GB" sz="1800" dirty="0"/>
              <a:t>Plotly pros</a:t>
            </a:r>
          </a:p>
          <a:p>
            <a:pPr marL="457200" indent="-457200">
              <a:buFont typeface="+mj-lt"/>
              <a:buAutoNum type="arabicPeriod"/>
            </a:pPr>
            <a:r>
              <a:rPr lang="en-GB" sz="1800" u="sng" dirty="0"/>
              <a:t>Is more popular. </a:t>
            </a:r>
            <a:r>
              <a:rPr lang="en-GB" sz="1800" dirty="0"/>
              <a:t>This means if you have an issue you are more likely to find another user who has experienced it and solved it.</a:t>
            </a:r>
          </a:p>
          <a:p>
            <a:pPr marL="457200" indent="-457200">
              <a:buFont typeface="+mj-lt"/>
              <a:buAutoNum type="arabicPeriod"/>
            </a:pPr>
            <a:r>
              <a:rPr lang="en-GB" sz="1800" dirty="0"/>
              <a:t>Generally has more functionality </a:t>
            </a:r>
          </a:p>
          <a:p>
            <a:pPr marL="457200" indent="-457200">
              <a:buFont typeface="+mj-lt"/>
              <a:buAutoNum type="arabicPeriod"/>
            </a:pPr>
            <a:r>
              <a:rPr lang="en-GB" sz="1800" dirty="0"/>
              <a:t>More filtering options (buttons/dropdowns). Also works with crosstalk!</a:t>
            </a:r>
          </a:p>
          <a:p>
            <a:pPr marL="457200" indent="-457200">
              <a:buFont typeface="+mj-lt"/>
              <a:buAutoNum type="arabicPeriod"/>
            </a:pPr>
            <a:r>
              <a:rPr lang="en-GB" sz="1800" dirty="0"/>
              <a:t>Certain structures are better supported, like error bars. </a:t>
            </a:r>
          </a:p>
          <a:p>
            <a:pPr marL="457200" indent="-457200">
              <a:buFont typeface="+mj-lt"/>
              <a:buAutoNum type="arabicPeriod"/>
            </a:pPr>
            <a:endParaRPr lang="en-GB" dirty="0"/>
          </a:p>
          <a:p>
            <a:pPr marL="0" indent="0">
              <a:buFont typeface="Arial" pitchFamily="34" charset="0"/>
              <a:buNone/>
            </a:pPr>
            <a:endParaRPr lang="en-GB" dirty="0"/>
          </a:p>
        </p:txBody>
      </p:sp>
    </p:spTree>
    <p:extLst>
      <p:ext uri="{BB962C8B-B14F-4D97-AF65-F5344CB8AC3E}">
        <p14:creationId xmlns:p14="http://schemas.microsoft.com/office/powerpoint/2010/main" val="354520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B5462-B71B-4327-B273-C6DF92C45281}"/>
              </a:ext>
            </a:extLst>
          </p:cNvPr>
          <p:cNvSpPr>
            <a:spLocks noGrp="1"/>
          </p:cNvSpPr>
          <p:nvPr>
            <p:ph type="title"/>
          </p:nvPr>
        </p:nvSpPr>
        <p:spPr/>
        <p:txBody>
          <a:bodyPr/>
          <a:lstStyle/>
          <a:p>
            <a:r>
              <a:rPr lang="en-GB" dirty="0"/>
              <a:t>Exercise 3</a:t>
            </a:r>
          </a:p>
        </p:txBody>
      </p:sp>
      <p:sp>
        <p:nvSpPr>
          <p:cNvPr id="3" name="Content Placeholder 2">
            <a:extLst>
              <a:ext uri="{FF2B5EF4-FFF2-40B4-BE49-F238E27FC236}">
                <a16:creationId xmlns:a16="http://schemas.microsoft.com/office/drawing/2014/main" id="{014E36B2-D36A-4903-A152-5561F65DE264}"/>
              </a:ext>
            </a:extLst>
          </p:cNvPr>
          <p:cNvSpPr>
            <a:spLocks noGrp="1"/>
          </p:cNvSpPr>
          <p:nvPr>
            <p:ph idx="1"/>
          </p:nvPr>
        </p:nvSpPr>
        <p:spPr>
          <a:xfrm>
            <a:off x="676657" y="2011680"/>
            <a:ext cx="4993566" cy="4492815"/>
          </a:xfrm>
        </p:spPr>
        <p:txBody>
          <a:bodyPr>
            <a:normAutofit/>
          </a:bodyPr>
          <a:lstStyle/>
          <a:p>
            <a:pPr marL="457200" indent="-457200">
              <a:buFont typeface="+mj-lt"/>
              <a:buAutoNum type="arabicPeriod"/>
            </a:pPr>
            <a:r>
              <a:rPr lang="en-GB" sz="2000" dirty="0"/>
              <a:t>Open </a:t>
            </a:r>
            <a:r>
              <a:rPr lang="en-GB" sz="2000" dirty="0">
                <a:solidFill>
                  <a:srgbClr val="FF0000"/>
                </a:solidFill>
              </a:rPr>
              <a:t>exercise_3.Rmd</a:t>
            </a:r>
            <a:r>
              <a:rPr lang="en-GB" sz="2000" dirty="0"/>
              <a:t>. You will be coding in the last chunk that’s below “Comparison by sex”</a:t>
            </a:r>
          </a:p>
          <a:p>
            <a:pPr marL="457200" indent="-457200">
              <a:buFont typeface="+mj-lt"/>
              <a:buAutoNum type="arabicPeriod"/>
            </a:pPr>
            <a:r>
              <a:rPr lang="en-GB" sz="2000" dirty="0"/>
              <a:t>Make the SPC chart you made for Exercise 2 for male patients and then for female patients. Give them both the same group ID using </a:t>
            </a:r>
            <a:r>
              <a:rPr lang="en-GB" sz="2000" dirty="0">
                <a:solidFill>
                  <a:srgbClr val="FF0000"/>
                </a:solidFill>
              </a:rPr>
              <a:t>e_group</a:t>
            </a:r>
            <a:r>
              <a:rPr lang="en-GB" sz="2000" dirty="0"/>
              <a:t> and connect one of them using </a:t>
            </a:r>
            <a:r>
              <a:rPr lang="en-GB" sz="2000" dirty="0">
                <a:solidFill>
                  <a:srgbClr val="FF0000"/>
                </a:solidFill>
              </a:rPr>
              <a:t>e_connect_group</a:t>
            </a:r>
            <a:r>
              <a:rPr lang="en-GB" sz="2000" dirty="0"/>
              <a:t>. </a:t>
            </a:r>
          </a:p>
          <a:p>
            <a:pPr marL="457200" indent="-457200">
              <a:buFont typeface="+mj-lt"/>
              <a:buAutoNum type="arabicPeriod"/>
            </a:pPr>
            <a:r>
              <a:rPr lang="en-GB" sz="2000" dirty="0"/>
              <a:t>Connect the two plots using </a:t>
            </a:r>
            <a:r>
              <a:rPr lang="en-GB" sz="2000" dirty="0">
                <a:solidFill>
                  <a:srgbClr val="FF0000"/>
                </a:solidFill>
              </a:rPr>
              <a:t>e_arrange</a:t>
            </a:r>
            <a:r>
              <a:rPr lang="en-GB" sz="2000" dirty="0"/>
              <a:t>. </a:t>
            </a:r>
          </a:p>
          <a:p>
            <a:pPr marL="457200" indent="-457200">
              <a:buFont typeface="+mj-lt"/>
              <a:buAutoNum type="arabicPeriod"/>
            </a:pPr>
            <a:r>
              <a:rPr lang="en-GB" sz="2000" dirty="0"/>
              <a:t>Knit the Rmarkdown report!</a:t>
            </a:r>
          </a:p>
        </p:txBody>
      </p:sp>
      <p:pic>
        <p:nvPicPr>
          <p:cNvPr id="11" name="Picture 10">
            <a:extLst>
              <a:ext uri="{FF2B5EF4-FFF2-40B4-BE49-F238E27FC236}">
                <a16:creationId xmlns:a16="http://schemas.microsoft.com/office/drawing/2014/main" id="{1D2D2938-B453-4742-A374-2C3D284B1B7A}"/>
              </a:ext>
            </a:extLst>
          </p:cNvPr>
          <p:cNvPicPr>
            <a:picLocks noChangeAspect="1"/>
          </p:cNvPicPr>
          <p:nvPr/>
        </p:nvPicPr>
        <p:blipFill>
          <a:blip r:embed="rId2"/>
          <a:stretch>
            <a:fillRect/>
          </a:stretch>
        </p:blipFill>
        <p:spPr>
          <a:xfrm>
            <a:off x="5843735" y="1359645"/>
            <a:ext cx="6083030" cy="4011683"/>
          </a:xfrm>
          <a:prstGeom prst="rect">
            <a:avLst/>
          </a:prstGeom>
        </p:spPr>
      </p:pic>
    </p:spTree>
    <p:extLst>
      <p:ext uri="{BB962C8B-B14F-4D97-AF65-F5344CB8AC3E}">
        <p14:creationId xmlns:p14="http://schemas.microsoft.com/office/powerpoint/2010/main" val="2778380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22D0-FE06-4273-A953-0E42DB0F1D97}"/>
              </a:ext>
            </a:extLst>
          </p:cNvPr>
          <p:cNvSpPr>
            <a:spLocks noGrp="1"/>
          </p:cNvSpPr>
          <p:nvPr>
            <p:ph type="title"/>
          </p:nvPr>
        </p:nvSpPr>
        <p:spPr/>
        <p:txBody>
          <a:bodyPr/>
          <a:lstStyle/>
          <a:p>
            <a:r>
              <a:rPr lang="en-GB" dirty="0"/>
              <a:t>Other packages</a:t>
            </a:r>
          </a:p>
        </p:txBody>
      </p:sp>
      <p:sp>
        <p:nvSpPr>
          <p:cNvPr id="3" name="Content Placeholder 2">
            <a:extLst>
              <a:ext uri="{FF2B5EF4-FFF2-40B4-BE49-F238E27FC236}">
                <a16:creationId xmlns:a16="http://schemas.microsoft.com/office/drawing/2014/main" id="{E09B8993-4596-4762-B190-B36484A82748}"/>
              </a:ext>
            </a:extLst>
          </p:cNvPr>
          <p:cNvSpPr>
            <a:spLocks noGrp="1"/>
          </p:cNvSpPr>
          <p:nvPr>
            <p:ph idx="1"/>
          </p:nvPr>
        </p:nvSpPr>
        <p:spPr>
          <a:xfrm>
            <a:off x="676656" y="2011680"/>
            <a:ext cx="11105036" cy="4569362"/>
          </a:xfrm>
        </p:spPr>
        <p:txBody>
          <a:bodyPr/>
          <a:lstStyle/>
          <a:p>
            <a:pPr marL="0" indent="0">
              <a:buNone/>
            </a:pPr>
            <a:r>
              <a:rPr lang="en-GB" dirty="0">
                <a:hlinkClick r:id="rId2"/>
              </a:rPr>
              <a:t>leaflet</a:t>
            </a:r>
            <a:r>
              <a:rPr lang="en-GB" dirty="0"/>
              <a:t> – powerful interactive mapping package</a:t>
            </a:r>
          </a:p>
          <a:p>
            <a:pPr marL="0" indent="0">
              <a:buNone/>
            </a:pPr>
            <a:r>
              <a:rPr lang="en-GB" dirty="0">
                <a:hlinkClick r:id="rId3"/>
              </a:rPr>
              <a:t>crosstalk</a:t>
            </a:r>
            <a:r>
              <a:rPr lang="en-GB" dirty="0"/>
              <a:t> – allows linkage between widgets (including plotly and leaflet) and user filters </a:t>
            </a:r>
          </a:p>
          <a:p>
            <a:pPr marL="0" indent="0">
              <a:buNone/>
            </a:pPr>
            <a:r>
              <a:rPr lang="en-GB" dirty="0">
                <a:hlinkClick r:id="rId4"/>
              </a:rPr>
              <a:t>visNetwork</a:t>
            </a:r>
            <a:r>
              <a:rPr lang="en-GB" dirty="0"/>
              <a:t> - interactive network graphs with lots of user interaction</a:t>
            </a:r>
          </a:p>
          <a:p>
            <a:pPr marL="0" indent="0">
              <a:buNone/>
            </a:pPr>
            <a:r>
              <a:rPr lang="en-GB" dirty="0">
                <a:hlinkClick r:id="rId5"/>
              </a:rPr>
              <a:t>networkD3</a:t>
            </a:r>
            <a:r>
              <a:rPr lang="en-GB" dirty="0"/>
              <a:t> – another package for interactive network graphs </a:t>
            </a:r>
          </a:p>
          <a:p>
            <a:pPr marL="0" indent="0">
              <a:buNone/>
            </a:pPr>
            <a:r>
              <a:rPr lang="en-GB" dirty="0">
                <a:hlinkClick r:id="rId6"/>
              </a:rPr>
              <a:t>dygraphs</a:t>
            </a:r>
            <a:endParaRPr lang="en-GB" dirty="0"/>
          </a:p>
          <a:p>
            <a:pPr marL="0" indent="0">
              <a:buNone/>
            </a:pPr>
            <a:r>
              <a:rPr lang="en-GB" dirty="0">
                <a:hlinkClick r:id="rId7"/>
              </a:rPr>
              <a:t>highcharts</a:t>
            </a:r>
            <a:endParaRPr lang="en-GB" dirty="0"/>
          </a:p>
          <a:p>
            <a:pPr marL="0" indent="0">
              <a:buNone/>
            </a:pPr>
            <a:r>
              <a:rPr lang="en-GB" dirty="0">
                <a:hlinkClick r:id="rId8"/>
              </a:rPr>
              <a:t>billboarder</a:t>
            </a:r>
            <a:endParaRPr lang="en-GB" dirty="0"/>
          </a:p>
          <a:p>
            <a:pPr marL="0" indent="0">
              <a:buNone/>
            </a:pPr>
            <a:endParaRPr lang="en-GB" dirty="0"/>
          </a:p>
          <a:p>
            <a:pPr marL="0" indent="0">
              <a:buNone/>
            </a:pPr>
            <a:r>
              <a:rPr lang="en-GB" dirty="0">
                <a:hlinkClick r:id="rId9"/>
              </a:rPr>
              <a:t>shiny</a:t>
            </a:r>
            <a:r>
              <a:rPr lang="en-GB" dirty="0"/>
              <a:t> – if you are building a dashboard / tool with maximum user interactivity, building a shiny app is the way to go. </a:t>
            </a:r>
          </a:p>
          <a:p>
            <a:endParaRPr lang="en-GB" dirty="0"/>
          </a:p>
        </p:txBody>
      </p:sp>
    </p:spTree>
    <p:extLst>
      <p:ext uri="{BB962C8B-B14F-4D97-AF65-F5344CB8AC3E}">
        <p14:creationId xmlns:p14="http://schemas.microsoft.com/office/powerpoint/2010/main" val="2890664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2860851-2872-47EB-A5BE-AD9DBB6C8283}"/>
              </a:ext>
            </a:extLst>
          </p:cNvPr>
          <p:cNvPicPr>
            <a:picLocks noChangeAspect="1"/>
          </p:cNvPicPr>
          <p:nvPr/>
        </p:nvPicPr>
        <p:blipFill>
          <a:blip r:embed="rId2"/>
          <a:stretch>
            <a:fillRect/>
          </a:stretch>
        </p:blipFill>
        <p:spPr>
          <a:xfrm>
            <a:off x="5629275" y="282804"/>
            <a:ext cx="6107598" cy="2870571"/>
          </a:xfrm>
          <a:prstGeom prst="rect">
            <a:avLst/>
          </a:prstGeom>
        </p:spPr>
      </p:pic>
      <p:sp>
        <p:nvSpPr>
          <p:cNvPr id="3" name="Content Placeholder 2">
            <a:extLst>
              <a:ext uri="{FF2B5EF4-FFF2-40B4-BE49-F238E27FC236}">
                <a16:creationId xmlns:a16="http://schemas.microsoft.com/office/drawing/2014/main" id="{EF420AE8-EF6E-4ADD-AB38-5A479D3E62A5}"/>
              </a:ext>
            </a:extLst>
          </p:cNvPr>
          <p:cNvSpPr>
            <a:spLocks noGrp="1"/>
          </p:cNvSpPr>
          <p:nvPr>
            <p:ph idx="1"/>
          </p:nvPr>
        </p:nvSpPr>
        <p:spPr>
          <a:xfrm>
            <a:off x="389185" y="918443"/>
            <a:ext cx="5038344" cy="3766185"/>
          </a:xfrm>
        </p:spPr>
        <p:txBody>
          <a:bodyPr>
            <a:normAutofit/>
          </a:bodyPr>
          <a:lstStyle/>
          <a:p>
            <a:r>
              <a:rPr lang="en-GB" dirty="0"/>
              <a:t>You will typically find interactive plots in Rmarkdown documents, dashboards, and shiny apps! </a:t>
            </a:r>
          </a:p>
        </p:txBody>
      </p:sp>
      <p:pic>
        <p:nvPicPr>
          <p:cNvPr id="17" name="Picture 16">
            <a:extLst>
              <a:ext uri="{FF2B5EF4-FFF2-40B4-BE49-F238E27FC236}">
                <a16:creationId xmlns:a16="http://schemas.microsoft.com/office/drawing/2014/main" id="{E0416625-A328-4B70-9B81-294E37FECEEA}"/>
              </a:ext>
            </a:extLst>
          </p:cNvPr>
          <p:cNvPicPr>
            <a:picLocks noChangeAspect="1"/>
          </p:cNvPicPr>
          <p:nvPr/>
        </p:nvPicPr>
        <p:blipFill>
          <a:blip r:embed="rId3"/>
          <a:stretch>
            <a:fillRect/>
          </a:stretch>
        </p:blipFill>
        <p:spPr>
          <a:xfrm>
            <a:off x="168757" y="2663072"/>
            <a:ext cx="6986453" cy="2769991"/>
          </a:xfrm>
          <a:prstGeom prst="rect">
            <a:avLst/>
          </a:prstGeom>
        </p:spPr>
      </p:pic>
      <p:pic>
        <p:nvPicPr>
          <p:cNvPr id="11" name="Picture 10">
            <a:extLst>
              <a:ext uri="{FF2B5EF4-FFF2-40B4-BE49-F238E27FC236}">
                <a16:creationId xmlns:a16="http://schemas.microsoft.com/office/drawing/2014/main" id="{FFDA1733-697E-4340-BB83-AF25F310D8CB}"/>
              </a:ext>
            </a:extLst>
          </p:cNvPr>
          <p:cNvPicPr>
            <a:picLocks noChangeAspect="1"/>
          </p:cNvPicPr>
          <p:nvPr/>
        </p:nvPicPr>
        <p:blipFill>
          <a:blip r:embed="rId4"/>
          <a:stretch>
            <a:fillRect/>
          </a:stretch>
        </p:blipFill>
        <p:spPr>
          <a:xfrm>
            <a:off x="5236620" y="1525113"/>
            <a:ext cx="3966115" cy="3331535"/>
          </a:xfrm>
          <a:prstGeom prst="rect">
            <a:avLst/>
          </a:prstGeom>
        </p:spPr>
      </p:pic>
      <p:pic>
        <p:nvPicPr>
          <p:cNvPr id="29" name="Picture 28">
            <a:extLst>
              <a:ext uri="{FF2B5EF4-FFF2-40B4-BE49-F238E27FC236}">
                <a16:creationId xmlns:a16="http://schemas.microsoft.com/office/drawing/2014/main" id="{C34C90DE-32EB-4368-B22B-13897DFD10B0}"/>
              </a:ext>
            </a:extLst>
          </p:cNvPr>
          <p:cNvPicPr>
            <a:picLocks noChangeAspect="1"/>
          </p:cNvPicPr>
          <p:nvPr/>
        </p:nvPicPr>
        <p:blipFill>
          <a:blip r:embed="rId5"/>
          <a:stretch>
            <a:fillRect/>
          </a:stretch>
        </p:blipFill>
        <p:spPr>
          <a:xfrm>
            <a:off x="6185113" y="4457405"/>
            <a:ext cx="5400205" cy="2321817"/>
          </a:xfrm>
          <a:prstGeom prst="rect">
            <a:avLst/>
          </a:prstGeom>
        </p:spPr>
      </p:pic>
    </p:spTree>
    <p:extLst>
      <p:ext uri="{BB962C8B-B14F-4D97-AF65-F5344CB8AC3E}">
        <p14:creationId xmlns:p14="http://schemas.microsoft.com/office/powerpoint/2010/main" val="3645606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48FA-2465-482D-B104-A25CEA0DA5BB}"/>
              </a:ext>
            </a:extLst>
          </p:cNvPr>
          <p:cNvSpPr>
            <a:spLocks noGrp="1"/>
          </p:cNvSpPr>
          <p:nvPr>
            <p:ph type="title"/>
          </p:nvPr>
        </p:nvSpPr>
        <p:spPr/>
        <p:txBody>
          <a:bodyPr/>
          <a:lstStyle/>
          <a:p>
            <a:r>
              <a:rPr lang="en-GB" dirty="0"/>
              <a:t>Resources</a:t>
            </a:r>
          </a:p>
        </p:txBody>
      </p:sp>
      <p:sp>
        <p:nvSpPr>
          <p:cNvPr id="3" name="Content Placeholder 2">
            <a:extLst>
              <a:ext uri="{FF2B5EF4-FFF2-40B4-BE49-F238E27FC236}">
                <a16:creationId xmlns:a16="http://schemas.microsoft.com/office/drawing/2014/main" id="{EFEF32C6-FCDE-4F75-A8CA-1097C949D925}"/>
              </a:ext>
            </a:extLst>
          </p:cNvPr>
          <p:cNvSpPr>
            <a:spLocks noGrp="1"/>
          </p:cNvSpPr>
          <p:nvPr>
            <p:ph idx="1"/>
          </p:nvPr>
        </p:nvSpPr>
        <p:spPr>
          <a:xfrm>
            <a:off x="676656" y="2011680"/>
            <a:ext cx="10753725" cy="4346787"/>
          </a:xfrm>
        </p:spPr>
        <p:txBody>
          <a:bodyPr>
            <a:normAutofit lnSpcReduction="10000"/>
          </a:bodyPr>
          <a:lstStyle/>
          <a:p>
            <a:r>
              <a:rPr lang="en-GB" b="1" dirty="0"/>
              <a:t>Plotly :</a:t>
            </a:r>
          </a:p>
          <a:p>
            <a:r>
              <a:rPr lang="en-GB" dirty="0"/>
              <a:t>R help page - </a:t>
            </a:r>
            <a:r>
              <a:rPr lang="en-GB" dirty="0">
                <a:hlinkClick r:id="rId2"/>
              </a:rPr>
              <a:t>https://plotly.com/r/</a:t>
            </a:r>
            <a:endParaRPr lang="en-GB" dirty="0"/>
          </a:p>
          <a:p>
            <a:r>
              <a:rPr lang="en-GB" dirty="0"/>
              <a:t>Reference page - </a:t>
            </a:r>
            <a:r>
              <a:rPr lang="en-GB" dirty="0">
                <a:hlinkClick r:id="rId3"/>
              </a:rPr>
              <a:t>https://plotly.com/r/reference/</a:t>
            </a:r>
            <a:endParaRPr lang="en-GB" dirty="0"/>
          </a:p>
          <a:p>
            <a:r>
              <a:rPr lang="en-GB" dirty="0">
                <a:hlinkClick r:id="rId4"/>
              </a:rPr>
              <a:t>Book on “Interactive web-based data visualization with R, plotly, and shiny”</a:t>
            </a:r>
            <a:endParaRPr lang="en-GB" dirty="0"/>
          </a:p>
          <a:p>
            <a:endParaRPr lang="en-GB" dirty="0"/>
          </a:p>
          <a:p>
            <a:r>
              <a:rPr lang="en-GB" b="1" dirty="0"/>
              <a:t>Echarts:</a:t>
            </a:r>
          </a:p>
          <a:p>
            <a:r>
              <a:rPr lang="en-GB" dirty="0"/>
              <a:t>R package website - </a:t>
            </a:r>
            <a:r>
              <a:rPr lang="en-GB" dirty="0">
                <a:hlinkClick r:id="rId5"/>
              </a:rPr>
              <a:t>https://echarts4r.john-coene.com/</a:t>
            </a:r>
            <a:endParaRPr lang="en-GB" dirty="0"/>
          </a:p>
          <a:p>
            <a:r>
              <a:rPr lang="en-GB" dirty="0"/>
              <a:t>Reference page - </a:t>
            </a:r>
            <a:r>
              <a:rPr lang="en-GB" dirty="0">
                <a:hlinkClick r:id="rId6"/>
              </a:rPr>
              <a:t>https://echarts.apache.org/en/option.html</a:t>
            </a:r>
            <a:endParaRPr lang="en-GB" dirty="0"/>
          </a:p>
          <a:p>
            <a:endParaRPr lang="en-GB" dirty="0"/>
          </a:p>
          <a:p>
            <a:r>
              <a:rPr lang="en-GB" dirty="0">
                <a:hlinkClick r:id="rId7"/>
              </a:rPr>
              <a:t>https://www.r-graph-gallery.com/</a:t>
            </a:r>
            <a:endParaRPr lang="en-GB" dirty="0"/>
          </a:p>
          <a:p>
            <a:endParaRPr lang="en-GB" dirty="0"/>
          </a:p>
        </p:txBody>
      </p:sp>
    </p:spTree>
    <p:extLst>
      <p:ext uri="{BB962C8B-B14F-4D97-AF65-F5344CB8AC3E}">
        <p14:creationId xmlns:p14="http://schemas.microsoft.com/office/powerpoint/2010/main" val="1743574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4F0A3-66B2-4A42-A197-AF56F15AF819}"/>
              </a:ext>
            </a:extLst>
          </p:cNvPr>
          <p:cNvSpPr>
            <a:spLocks noGrp="1"/>
          </p:cNvSpPr>
          <p:nvPr>
            <p:ph type="title"/>
          </p:nvPr>
        </p:nvSpPr>
        <p:spPr/>
        <p:txBody>
          <a:bodyPr/>
          <a:lstStyle/>
          <a:p>
            <a:r>
              <a:rPr lang="en-GB" dirty="0"/>
              <a:t>When to use interactive plots</a:t>
            </a:r>
          </a:p>
        </p:txBody>
      </p:sp>
      <p:sp>
        <p:nvSpPr>
          <p:cNvPr id="3" name="Content Placeholder 2">
            <a:extLst>
              <a:ext uri="{FF2B5EF4-FFF2-40B4-BE49-F238E27FC236}">
                <a16:creationId xmlns:a16="http://schemas.microsoft.com/office/drawing/2014/main" id="{D6AE4DEB-5ED0-4167-9047-50D51345DA79}"/>
              </a:ext>
            </a:extLst>
          </p:cNvPr>
          <p:cNvSpPr>
            <a:spLocks noGrp="1"/>
          </p:cNvSpPr>
          <p:nvPr>
            <p:ph idx="1"/>
          </p:nvPr>
        </p:nvSpPr>
        <p:spPr>
          <a:xfrm>
            <a:off x="676656" y="2011680"/>
            <a:ext cx="10753725" cy="4406705"/>
          </a:xfrm>
        </p:spPr>
        <p:txBody>
          <a:bodyPr>
            <a:normAutofit lnSpcReduction="10000"/>
          </a:bodyPr>
          <a:lstStyle/>
          <a:p>
            <a:r>
              <a:rPr lang="en-GB" dirty="0">
                <a:solidFill>
                  <a:schemeClr val="tx1"/>
                </a:solidFill>
              </a:rPr>
              <a:t>Static plots made using ggplot2 are easily customisable and can be used for most occasions. However, if you want any of the following, you may want to consider creating an interactive plot:</a:t>
            </a:r>
          </a:p>
          <a:p>
            <a:endParaRPr lang="en-GB" dirty="0">
              <a:solidFill>
                <a:schemeClr val="tx1"/>
              </a:solidFill>
            </a:endParaRPr>
          </a:p>
          <a:p>
            <a:pPr marL="457200" indent="-457200">
              <a:buFont typeface="+mj-lt"/>
              <a:buAutoNum type="arabicPeriod"/>
            </a:pPr>
            <a:r>
              <a:rPr lang="en-GB" sz="2000" dirty="0">
                <a:solidFill>
                  <a:schemeClr val="tx1"/>
                </a:solidFill>
              </a:rPr>
              <a:t>If your plot has many data points/bars and you want the user to be able to see the exact values on hover</a:t>
            </a:r>
          </a:p>
          <a:p>
            <a:pPr marL="457200" indent="-457200">
              <a:buFont typeface="+mj-lt"/>
              <a:buAutoNum type="arabicPeriod"/>
            </a:pPr>
            <a:r>
              <a:rPr lang="en-GB" sz="2000" dirty="0">
                <a:solidFill>
                  <a:schemeClr val="tx1"/>
                </a:solidFill>
              </a:rPr>
              <a:t>If your plot has a lot of data you want to show and you want the viewer to interact with it for more detail instead of showing it all at once.</a:t>
            </a:r>
          </a:p>
          <a:p>
            <a:pPr marL="457200" indent="-457200">
              <a:buFont typeface="+mj-lt"/>
              <a:buAutoNum type="arabicPeriod"/>
            </a:pPr>
            <a:r>
              <a:rPr lang="en-GB" sz="2000" dirty="0">
                <a:solidFill>
                  <a:schemeClr val="tx1"/>
                </a:solidFill>
              </a:rPr>
              <a:t>If you want the viewer to be able to filter the plot by period or another variable</a:t>
            </a:r>
          </a:p>
          <a:p>
            <a:pPr marL="457200" indent="-457200">
              <a:buFont typeface="+mj-lt"/>
              <a:buAutoNum type="arabicPeriod"/>
            </a:pPr>
            <a:r>
              <a:rPr lang="en-GB" sz="2000" dirty="0">
                <a:solidFill>
                  <a:schemeClr val="tx1"/>
                </a:solidFill>
              </a:rPr>
              <a:t>If you want shared interactivity between several plots. </a:t>
            </a:r>
          </a:p>
          <a:p>
            <a:pPr marL="457200" indent="-457200">
              <a:buFont typeface="+mj-lt"/>
              <a:buAutoNum type="arabicPeriod"/>
            </a:pPr>
            <a:r>
              <a:rPr lang="en-GB" sz="2000" dirty="0">
                <a:solidFill>
                  <a:schemeClr val="tx1"/>
                </a:solidFill>
              </a:rPr>
              <a:t>If you want to engage the viewer more with your graph by zooming in, taking a snapshot, etc. </a:t>
            </a:r>
          </a:p>
          <a:p>
            <a:pPr marL="457200" indent="-457200">
              <a:buFont typeface="+mj-lt"/>
              <a:buAutoNum type="arabicPeriod"/>
            </a:pPr>
            <a:r>
              <a:rPr lang="en-GB" sz="2000" dirty="0">
                <a:solidFill>
                  <a:schemeClr val="tx1"/>
                </a:solidFill>
              </a:rPr>
              <a:t>They look impressive!</a:t>
            </a:r>
          </a:p>
        </p:txBody>
      </p:sp>
    </p:spTree>
    <p:extLst>
      <p:ext uri="{BB962C8B-B14F-4D97-AF65-F5344CB8AC3E}">
        <p14:creationId xmlns:p14="http://schemas.microsoft.com/office/powerpoint/2010/main" val="166319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CC097-C94C-48C0-B2E3-4F5CA2D86C25}"/>
              </a:ext>
            </a:extLst>
          </p:cNvPr>
          <p:cNvSpPr>
            <a:spLocks noGrp="1"/>
          </p:cNvSpPr>
          <p:nvPr>
            <p:ph type="title"/>
          </p:nvPr>
        </p:nvSpPr>
        <p:spPr/>
        <p:txBody>
          <a:bodyPr/>
          <a:lstStyle/>
          <a:p>
            <a:r>
              <a:rPr lang="en-GB" dirty="0"/>
              <a:t>When to use interactive plots</a:t>
            </a:r>
          </a:p>
        </p:txBody>
      </p:sp>
      <p:sp>
        <p:nvSpPr>
          <p:cNvPr id="3" name="Content Placeholder 2">
            <a:extLst>
              <a:ext uri="{FF2B5EF4-FFF2-40B4-BE49-F238E27FC236}">
                <a16:creationId xmlns:a16="http://schemas.microsoft.com/office/drawing/2014/main" id="{C09F9810-3F00-488D-BC2B-3D21587175EB}"/>
              </a:ext>
            </a:extLst>
          </p:cNvPr>
          <p:cNvSpPr>
            <a:spLocks noGrp="1"/>
          </p:cNvSpPr>
          <p:nvPr>
            <p:ph idx="1"/>
          </p:nvPr>
        </p:nvSpPr>
        <p:spPr>
          <a:xfrm>
            <a:off x="676656" y="2011680"/>
            <a:ext cx="10753343" cy="4346787"/>
          </a:xfrm>
        </p:spPr>
        <p:txBody>
          <a:bodyPr/>
          <a:lstStyle/>
          <a:p>
            <a:r>
              <a:rPr lang="en-GB" dirty="0"/>
              <a:t>However, there are limitations</a:t>
            </a:r>
          </a:p>
          <a:p>
            <a:endParaRPr lang="en-GB" dirty="0"/>
          </a:p>
          <a:p>
            <a:pPr marL="457200" indent="-457200">
              <a:buFont typeface="+mj-lt"/>
              <a:buAutoNum type="arabicPeriod"/>
            </a:pPr>
            <a:r>
              <a:rPr lang="en-GB" dirty="0"/>
              <a:t>Interactive plot packages tend to be less customisable compared to ggplot2 </a:t>
            </a:r>
          </a:p>
          <a:p>
            <a:pPr marL="457200" indent="-457200">
              <a:buFont typeface="+mj-lt"/>
              <a:buAutoNum type="arabicPeriod"/>
            </a:pPr>
            <a:r>
              <a:rPr lang="en-GB" dirty="0"/>
              <a:t>Take up more space </a:t>
            </a:r>
          </a:p>
          <a:p>
            <a:pPr marL="457200" indent="-457200">
              <a:buFont typeface="+mj-lt"/>
              <a:buAutoNum type="arabicPeriod"/>
            </a:pPr>
            <a:r>
              <a:rPr lang="en-GB" dirty="0"/>
              <a:t>Certain functionalities are hard to find in R documentation – many times you will have to refer to original JS documentation!</a:t>
            </a:r>
          </a:p>
          <a:p>
            <a:pPr marL="457200" indent="-457200">
              <a:buFont typeface="+mj-lt"/>
              <a:buAutoNum type="arabicPeriod"/>
            </a:pPr>
            <a:r>
              <a:rPr lang="en-GB" dirty="0"/>
              <a:t>Certain functionalities (e.g. buttons in plotly) bug easily although there are workarounds</a:t>
            </a:r>
          </a:p>
          <a:p>
            <a:pPr marL="457200" indent="-457200">
              <a:buFont typeface="+mj-lt"/>
              <a:buAutoNum type="arabicPeriod"/>
            </a:pPr>
            <a:r>
              <a:rPr lang="en-GB" dirty="0"/>
              <a:t>Can confuse the viewer if there is too much functionality</a:t>
            </a:r>
          </a:p>
        </p:txBody>
      </p:sp>
    </p:spTree>
    <p:extLst>
      <p:ext uri="{BB962C8B-B14F-4D97-AF65-F5344CB8AC3E}">
        <p14:creationId xmlns:p14="http://schemas.microsoft.com/office/powerpoint/2010/main" val="423395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6E63A4-9E22-4423-A872-D191176220F3}"/>
              </a:ext>
            </a:extLst>
          </p:cNvPr>
          <p:cNvSpPr>
            <a:spLocks noGrp="1"/>
          </p:cNvSpPr>
          <p:nvPr>
            <p:ph idx="1"/>
          </p:nvPr>
        </p:nvSpPr>
        <p:spPr>
          <a:xfrm>
            <a:off x="676656" y="753202"/>
            <a:ext cx="6875611" cy="3766185"/>
          </a:xfrm>
        </p:spPr>
        <p:txBody>
          <a:bodyPr>
            <a:normAutofit/>
          </a:bodyPr>
          <a:lstStyle/>
          <a:p>
            <a:r>
              <a:rPr lang="en-GB" dirty="0"/>
              <a:t>Keep in mind, even though interactive plots can do more than static plot, putting too much functionality into one plot is not good practice! Think about what you are using the interactivity for. </a:t>
            </a:r>
          </a:p>
        </p:txBody>
      </p:sp>
      <p:pic>
        <p:nvPicPr>
          <p:cNvPr id="7" name="Graphic 6" descr="Puzzle">
            <a:extLst>
              <a:ext uri="{FF2B5EF4-FFF2-40B4-BE49-F238E27FC236}">
                <a16:creationId xmlns:a16="http://schemas.microsoft.com/office/drawing/2014/main" id="{2156C0C3-7D81-49CD-B913-B2CBB22E81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6499" y="2235038"/>
            <a:ext cx="3383936" cy="3383936"/>
          </a:xfrm>
          <a:prstGeom prst="rect">
            <a:avLst/>
          </a:prstGeom>
        </p:spPr>
      </p:pic>
      <p:pic>
        <p:nvPicPr>
          <p:cNvPr id="4" name="Picture 3">
            <a:extLst>
              <a:ext uri="{FF2B5EF4-FFF2-40B4-BE49-F238E27FC236}">
                <a16:creationId xmlns:a16="http://schemas.microsoft.com/office/drawing/2014/main" id="{70230DC6-B0A5-46C7-A1C7-223A2C716818}"/>
              </a:ext>
            </a:extLst>
          </p:cNvPr>
          <p:cNvPicPr>
            <a:picLocks noChangeAspect="1"/>
          </p:cNvPicPr>
          <p:nvPr/>
        </p:nvPicPr>
        <p:blipFill>
          <a:blip r:embed="rId4"/>
          <a:stretch>
            <a:fillRect/>
          </a:stretch>
        </p:blipFill>
        <p:spPr>
          <a:xfrm>
            <a:off x="1463794" y="2759325"/>
            <a:ext cx="5220277" cy="3345473"/>
          </a:xfrm>
          <a:prstGeom prst="rect">
            <a:avLst/>
          </a:prstGeom>
        </p:spPr>
      </p:pic>
    </p:spTree>
    <p:extLst>
      <p:ext uri="{BB962C8B-B14F-4D97-AF65-F5344CB8AC3E}">
        <p14:creationId xmlns:p14="http://schemas.microsoft.com/office/powerpoint/2010/main" val="244532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C8789-9278-4F94-93B2-BBB20C566B39}"/>
              </a:ext>
            </a:extLst>
          </p:cNvPr>
          <p:cNvSpPr>
            <a:spLocks noGrp="1"/>
          </p:cNvSpPr>
          <p:nvPr>
            <p:ph type="title"/>
          </p:nvPr>
        </p:nvSpPr>
        <p:spPr/>
        <p:txBody>
          <a:bodyPr/>
          <a:lstStyle/>
          <a:p>
            <a:r>
              <a:rPr lang="en-GB" dirty="0"/>
              <a:t>How they work</a:t>
            </a:r>
          </a:p>
        </p:txBody>
      </p:sp>
      <p:sp>
        <p:nvSpPr>
          <p:cNvPr id="3" name="Content Placeholder 2">
            <a:extLst>
              <a:ext uri="{FF2B5EF4-FFF2-40B4-BE49-F238E27FC236}">
                <a16:creationId xmlns:a16="http://schemas.microsoft.com/office/drawing/2014/main" id="{F71F57AE-615B-4C6A-B6D7-3CCD9E68CA3E}"/>
              </a:ext>
            </a:extLst>
          </p:cNvPr>
          <p:cNvSpPr>
            <a:spLocks noGrp="1"/>
          </p:cNvSpPr>
          <p:nvPr>
            <p:ph idx="1"/>
          </p:nvPr>
        </p:nvSpPr>
        <p:spPr>
          <a:xfrm>
            <a:off x="676656" y="2011680"/>
            <a:ext cx="10753343" cy="4049755"/>
          </a:xfrm>
        </p:spPr>
        <p:txBody>
          <a:bodyPr>
            <a:normAutofit fontScale="92500"/>
          </a:bodyPr>
          <a:lstStyle/>
          <a:p>
            <a:r>
              <a:rPr lang="en-GB" dirty="0"/>
              <a:t>As you might know, everything is built from JavaScript. </a:t>
            </a:r>
          </a:p>
          <a:p>
            <a:endParaRPr lang="en-GB" dirty="0"/>
          </a:p>
          <a:p>
            <a:r>
              <a:rPr lang="en-GB" b="1" dirty="0"/>
              <a:t>R packages that produce interactive plots are all built on JavaScript</a:t>
            </a:r>
            <a:r>
              <a:rPr lang="en-GB" dirty="0"/>
              <a:t>. Take for example the most commonly used package – plotly. Graphs produced using the plotly package in R are powered by the JS library plotly.js (likewise, echarts4r is powered by echarts.js) The functions within the package allows you to utilise the JS interface using R code. Because of this, rendering interactive graphs in static documents like .pdfs and .docx won’t work – </a:t>
            </a:r>
            <a:r>
              <a:rPr lang="en-GB" b="1" dirty="0"/>
              <a:t>it will only work if it is opened in a browser like .html documents, server-hosted shiny apps, and in your local RStudio viewer</a:t>
            </a:r>
            <a:r>
              <a:rPr lang="en-GB" dirty="0"/>
              <a:t>. </a:t>
            </a:r>
          </a:p>
          <a:p>
            <a:endParaRPr lang="en-GB" dirty="0"/>
          </a:p>
          <a:p>
            <a:r>
              <a:rPr lang="en-GB" dirty="0"/>
              <a:t>If you’ve used JavaScript/done web development before, this might make more sense to you! </a:t>
            </a:r>
          </a:p>
        </p:txBody>
      </p:sp>
      <p:pic>
        <p:nvPicPr>
          <p:cNvPr id="5" name="Picture 4">
            <a:extLst>
              <a:ext uri="{FF2B5EF4-FFF2-40B4-BE49-F238E27FC236}">
                <a16:creationId xmlns:a16="http://schemas.microsoft.com/office/drawing/2014/main" id="{630AE20F-B9AF-42F7-961E-CF742890BF4B}"/>
              </a:ext>
            </a:extLst>
          </p:cNvPr>
          <p:cNvPicPr>
            <a:picLocks noChangeAspect="1"/>
          </p:cNvPicPr>
          <p:nvPr/>
        </p:nvPicPr>
        <p:blipFill>
          <a:blip r:embed="rId2"/>
          <a:stretch>
            <a:fillRect/>
          </a:stretch>
        </p:blipFill>
        <p:spPr>
          <a:xfrm>
            <a:off x="9068338" y="549111"/>
            <a:ext cx="2309813" cy="1943100"/>
          </a:xfrm>
          <a:prstGeom prst="rect">
            <a:avLst/>
          </a:prstGeom>
        </p:spPr>
      </p:pic>
    </p:spTree>
    <p:extLst>
      <p:ext uri="{BB962C8B-B14F-4D97-AF65-F5344CB8AC3E}">
        <p14:creationId xmlns:p14="http://schemas.microsoft.com/office/powerpoint/2010/main" val="2027350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2066-7781-479E-869D-77CD97470D75}"/>
              </a:ext>
            </a:extLst>
          </p:cNvPr>
          <p:cNvSpPr>
            <a:spLocks noGrp="1"/>
          </p:cNvSpPr>
          <p:nvPr>
            <p:ph type="title"/>
          </p:nvPr>
        </p:nvSpPr>
        <p:spPr/>
        <p:txBody>
          <a:bodyPr/>
          <a:lstStyle/>
          <a:p>
            <a:r>
              <a:rPr lang="en-GB" dirty="0"/>
              <a:t>How they work</a:t>
            </a:r>
          </a:p>
        </p:txBody>
      </p:sp>
      <p:pic>
        <p:nvPicPr>
          <p:cNvPr id="5" name="Content Placeholder 4">
            <a:extLst>
              <a:ext uri="{FF2B5EF4-FFF2-40B4-BE49-F238E27FC236}">
                <a16:creationId xmlns:a16="http://schemas.microsoft.com/office/drawing/2014/main" id="{6278D2D7-2173-4915-8B94-22553C24EE81}"/>
              </a:ext>
            </a:extLst>
          </p:cNvPr>
          <p:cNvPicPr>
            <a:picLocks noGrp="1" noChangeAspect="1"/>
          </p:cNvPicPr>
          <p:nvPr>
            <p:ph idx="1"/>
          </p:nvPr>
        </p:nvPicPr>
        <p:blipFill>
          <a:blip r:embed="rId2"/>
          <a:stretch>
            <a:fillRect/>
          </a:stretch>
        </p:blipFill>
        <p:spPr>
          <a:xfrm>
            <a:off x="2269547" y="1807916"/>
            <a:ext cx="6870917" cy="4584051"/>
          </a:xfrm>
        </p:spPr>
      </p:pic>
      <p:sp>
        <p:nvSpPr>
          <p:cNvPr id="6" name="TextBox 5">
            <a:extLst>
              <a:ext uri="{FF2B5EF4-FFF2-40B4-BE49-F238E27FC236}">
                <a16:creationId xmlns:a16="http://schemas.microsoft.com/office/drawing/2014/main" id="{0510E7B6-BBF9-4E98-B21F-CDAB0F182DC3}"/>
              </a:ext>
            </a:extLst>
          </p:cNvPr>
          <p:cNvSpPr txBox="1"/>
          <p:nvPr/>
        </p:nvSpPr>
        <p:spPr>
          <a:xfrm>
            <a:off x="129663" y="6437570"/>
            <a:ext cx="4279769" cy="369332"/>
          </a:xfrm>
          <a:prstGeom prst="rect">
            <a:avLst/>
          </a:prstGeom>
          <a:noFill/>
        </p:spPr>
        <p:txBody>
          <a:bodyPr wrap="square" rtlCol="0">
            <a:spAutoFit/>
          </a:bodyPr>
          <a:lstStyle/>
          <a:p>
            <a:r>
              <a:rPr lang="en-GB" dirty="0"/>
              <a:t>Source: https://plotly-r.com/overview.html</a:t>
            </a:r>
          </a:p>
        </p:txBody>
      </p:sp>
    </p:spTree>
    <p:extLst>
      <p:ext uri="{BB962C8B-B14F-4D97-AF65-F5344CB8AC3E}">
        <p14:creationId xmlns:p14="http://schemas.microsoft.com/office/powerpoint/2010/main" val="2899599197"/>
      </p:ext>
    </p:extLst>
  </p:cSld>
  <p:clrMapOvr>
    <a:masterClrMapping/>
  </p:clrMapOvr>
</p:sld>
</file>

<file path=ppt/theme/theme1.xml><?xml version="1.0" encoding="utf-8"?>
<a:theme xmlns:a="http://schemas.openxmlformats.org/drawingml/2006/main" name="Metropolitan">
  <a:themeElements>
    <a:clrScheme name="Custom 2">
      <a:dk1>
        <a:sysClr val="windowText" lastClr="000000"/>
      </a:dk1>
      <a:lt1>
        <a:sysClr val="window" lastClr="FFFFFF"/>
      </a:lt1>
      <a:dk2>
        <a:srgbClr val="242852"/>
      </a:dk2>
      <a:lt2>
        <a:srgbClr val="ACCBF9"/>
      </a:lt2>
      <a:accent1>
        <a:srgbClr val="228CD4"/>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Metropolitan</Template>
  <TotalTime>1975</TotalTime>
  <Words>3564</Words>
  <Application>Microsoft Office PowerPoint</Application>
  <PresentationFormat>Widescreen</PresentationFormat>
  <Paragraphs>386</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Bahnschrift SemiLight</vt:lpstr>
      <vt:lpstr>Bahnschrift SemiLight Condensed</vt:lpstr>
      <vt:lpstr>Calibri Light</vt:lpstr>
      <vt:lpstr>Metropolitan</vt:lpstr>
      <vt:lpstr>Interactive plotting with R</vt:lpstr>
      <vt:lpstr>Learning objectives</vt:lpstr>
      <vt:lpstr>What are interactive plots?</vt:lpstr>
      <vt:lpstr>PowerPoint Presentation</vt:lpstr>
      <vt:lpstr>When to use interactive plots</vt:lpstr>
      <vt:lpstr>When to use interactive plots</vt:lpstr>
      <vt:lpstr>PowerPoint Presentation</vt:lpstr>
      <vt:lpstr>How they work</vt:lpstr>
      <vt:lpstr>How they work</vt:lpstr>
      <vt:lpstr>Training instructions</vt:lpstr>
      <vt:lpstr>ggplotly</vt:lpstr>
      <vt:lpstr>PowerPoint Presentation</vt:lpstr>
      <vt:lpstr>PowerPoint Presentation</vt:lpstr>
      <vt:lpstr>PowerPoint Presentation</vt:lpstr>
      <vt:lpstr>PowerPoint Presentation</vt:lpstr>
      <vt:lpstr>PowerPoint Presentation</vt:lpstr>
      <vt:lpstr>Exercise 1</vt:lpstr>
      <vt:lpstr>Exercise 1: answers</vt:lpstr>
      <vt:lpstr>PowerPoint Presentation</vt:lpstr>
      <vt:lpstr>ADVANCED: Adding buttons / dropdown</vt:lpstr>
      <vt:lpstr>PowerPoint Presentation</vt:lpstr>
      <vt:lpstr>PowerPoint Presentation</vt:lpstr>
      <vt:lpstr>Echarts</vt:lpstr>
      <vt:lpstr>PowerPoint Presentation</vt:lpstr>
      <vt:lpstr>PowerPoint Presentation</vt:lpstr>
      <vt:lpstr>PowerPoint Presentation</vt:lpstr>
      <vt:lpstr>Tip: Referring to JS documentation</vt:lpstr>
      <vt:lpstr>Example</vt:lpstr>
      <vt:lpstr>PowerPoint Presentation</vt:lpstr>
      <vt:lpstr>Exercise 2</vt:lpstr>
      <vt:lpstr>Exercise 2: answers</vt:lpstr>
      <vt:lpstr>PowerPoint Presentation</vt:lpstr>
      <vt:lpstr>Themes and custom themes</vt:lpstr>
      <vt:lpstr>PowerPoint Presentation</vt:lpstr>
      <vt:lpstr>PowerPoint Presentation</vt:lpstr>
      <vt:lpstr>PowerPoint Presentation</vt:lpstr>
      <vt:lpstr>Echarts or Plotly?</vt:lpstr>
      <vt:lpstr>Exercise 3</vt:lpstr>
      <vt:lpstr>Other packages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plotting with R</dc:title>
  <dc:creator>Annie Yu</dc:creator>
  <cp:lastModifiedBy>Will Yuill</cp:lastModifiedBy>
  <cp:revision>88</cp:revision>
  <dcterms:created xsi:type="dcterms:W3CDTF">2021-10-21T14:06:54Z</dcterms:created>
  <dcterms:modified xsi:type="dcterms:W3CDTF">2021-11-01T10:43:01Z</dcterms:modified>
</cp:coreProperties>
</file>